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65" r:id="rId2"/>
    <p:sldId id="308" r:id="rId3"/>
    <p:sldId id="267" r:id="rId4"/>
    <p:sldId id="270" r:id="rId5"/>
    <p:sldId id="313" r:id="rId6"/>
    <p:sldId id="275" r:id="rId7"/>
    <p:sldId id="277" r:id="rId8"/>
    <p:sldId id="301" r:id="rId9"/>
    <p:sldId id="314" r:id="rId10"/>
    <p:sldId id="315" r:id="rId11"/>
    <p:sldId id="306" r:id="rId12"/>
    <p:sldId id="316" r:id="rId13"/>
    <p:sldId id="317" r:id="rId14"/>
    <p:sldId id="318" r:id="rId15"/>
    <p:sldId id="319" r:id="rId16"/>
    <p:sldId id="320" r:id="rId17"/>
    <p:sldId id="321" r:id="rId18"/>
    <p:sldId id="322" r:id="rId19"/>
    <p:sldId id="323" r:id="rId20"/>
    <p:sldId id="324" r:id="rId21"/>
    <p:sldId id="325" r:id="rId22"/>
    <p:sldId id="327" r:id="rId23"/>
    <p:sldId id="326" r:id="rId24"/>
    <p:sldId id="285" r:id="rId25"/>
    <p:sldId id="328" r:id="rId26"/>
    <p:sldId id="283" r:id="rId27"/>
    <p:sldId id="311" r:id="rId28"/>
    <p:sldId id="28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ORE Natasha [Southern River College]" initials="MN[RC" lastIdx="18" clrIdx="0">
    <p:extLst/>
  </p:cmAuthor>
  <p:cmAuthor id="2" name="MOORE Natasha [Southern River College]" initials="MN[RC [2]" lastIdx="1" clrIdx="1">
    <p:extLst/>
  </p:cmAuthor>
  <p:cmAuthor id="3" name="MOORE Natasha [Southern River College]" initials="MN[RC [3]" lastIdx="1" clrIdx="2">
    <p:extLst/>
  </p:cmAuthor>
  <p:cmAuthor id="4" name="MOORE Natasha [Southern River College]" initials="MN[RC [4]" lastIdx="1" clrIdx="3">
    <p:extLst/>
  </p:cmAuthor>
  <p:cmAuthor id="5" name="MOORE Natasha [Southern River College]" initials="MN[RC [5]" lastIdx="1" clrIdx="4">
    <p:extLst/>
  </p:cmAuthor>
  <p:cmAuthor id="6" name="MOORE Natasha [Southern River College]" initials="MN[RC [6]" lastIdx="1" clrIdx="5">
    <p:extLst/>
  </p:cmAuthor>
  <p:cmAuthor id="7" name="MOORE Natasha [Southern River College]" initials="MN[RC [7]" lastIdx="1" clrIdx="6">
    <p:extLst/>
  </p:cmAuthor>
  <p:cmAuthor id="8" name="MOORE Natasha [Southern River College]" initials="MN[RC [8]" lastIdx="1" clrIdx="7">
    <p:extLst/>
  </p:cmAuthor>
  <p:cmAuthor id="9" name="MOORE Natasha [Southern River College]" initials="MN[RC [9]" lastIdx="1" clrIdx="8">
    <p:extLst/>
  </p:cmAuthor>
  <p:cmAuthor id="10" name="MOORE Natasha [Southern River College]" initials="MN[RC [10]" lastIdx="1" clrIdx="9">
    <p:extLst/>
  </p:cmAuthor>
  <p:cmAuthor id="11" name="MOORE Natasha [Southern River College]" initials="MN[RC [11]" lastIdx="1" clrIdx="10">
    <p:extLst/>
  </p:cmAuthor>
  <p:cmAuthor id="12" name="MOORE Natasha [Southern River College]" initials="MN[RC [12]" lastIdx="1" clrIdx="11">
    <p:extLst/>
  </p:cmAuthor>
  <p:cmAuthor id="13" name="MOORE Natasha [Southern River College]" initials="MN[RC [13]" lastIdx="1" clrIdx="12">
    <p:extLst/>
  </p:cmAuthor>
  <p:cmAuthor id="14" name="MOORE Natasha [Southern River College]" initials="MN[RC [14]" lastIdx="1" clrIdx="13">
    <p:extLst/>
  </p:cmAuthor>
  <p:cmAuthor id="15" name="MOORE Natasha [Southern River College]" initials="MN[RC [15]" lastIdx="1" clrIdx="14">
    <p:extLst/>
  </p:cmAuthor>
  <p:cmAuthor id="16" name="Ingrid Sealey" initials="IS" lastIdx="3" clrIdx="15">
    <p:extLst/>
  </p:cmAuthor>
  <p:cmAuthor id="17" name="Christine Clementz" initials="CC" lastIdx="17" clrIdx="1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91AC"/>
    <a:srgbClr val="154983"/>
    <a:srgbClr val="F36424"/>
    <a:srgbClr val="852F9B"/>
    <a:srgbClr val="EE3C56"/>
    <a:srgbClr val="FFD530"/>
    <a:srgbClr val="E1208C"/>
    <a:srgbClr val="E984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44" autoAdjust="0"/>
    <p:restoredTop sz="88448" autoAdjust="0"/>
  </p:normalViewPr>
  <p:slideViewPr>
    <p:cSldViewPr snapToGrid="0">
      <p:cViewPr varScale="1">
        <p:scale>
          <a:sx n="68" d="100"/>
          <a:sy n="68" d="100"/>
        </p:scale>
        <p:origin x="918"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248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D76899-D5EE-4559-A31B-3E552FBC69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4" name="Footer Placeholder 3">
            <a:extLst>
              <a:ext uri="{FF2B5EF4-FFF2-40B4-BE49-F238E27FC236}">
                <a16:creationId xmlns:a16="http://schemas.microsoft.com/office/drawing/2014/main" id="{5EC37B4D-080F-4F58-925E-7AE1BCE6CFF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14330CCD-45FE-49F9-8A61-242A102EF0C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1FECF7-1E33-463C-80D9-E47C009490BC}" type="slidenum">
              <a:rPr lang="en-AU" smtClean="0"/>
              <a:t>‹#›</a:t>
            </a:fld>
            <a:endParaRPr lang="en-AU"/>
          </a:p>
        </p:txBody>
      </p:sp>
      <p:sp>
        <p:nvSpPr>
          <p:cNvPr id="6" name="Date Placeholder 5">
            <a:extLst>
              <a:ext uri="{FF2B5EF4-FFF2-40B4-BE49-F238E27FC236}">
                <a16:creationId xmlns:a16="http://schemas.microsoft.com/office/drawing/2014/main" id="{309B3741-3330-44C6-9ED1-5E6A64AB90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A21C3D-03A4-4A20-B8C8-0634C4B1ABDB}" type="datetimeFigureOut">
              <a:rPr lang="en-AU" smtClean="0"/>
              <a:t>1/05/2020</a:t>
            </a:fld>
            <a:endParaRPr lang="en-AU"/>
          </a:p>
        </p:txBody>
      </p:sp>
    </p:spTree>
    <p:extLst>
      <p:ext uri="{BB962C8B-B14F-4D97-AF65-F5344CB8AC3E}">
        <p14:creationId xmlns:p14="http://schemas.microsoft.com/office/powerpoint/2010/main" val="24147903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39BE8D-B888-45EB-AACE-5CCA5B2EA645}" type="datetimeFigureOut">
              <a:rPr lang="en-AU" smtClean="0"/>
              <a:t>1/05/2020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E10326-E2C5-4426-B985-B08CBFB52F5B}" type="slidenum">
              <a:rPr lang="en-AU" smtClean="0"/>
              <a:t>‹#›</a:t>
            </a:fld>
            <a:endParaRPr lang="en-AU"/>
          </a:p>
        </p:txBody>
      </p:sp>
    </p:spTree>
    <p:extLst>
      <p:ext uri="{BB962C8B-B14F-4D97-AF65-F5344CB8AC3E}">
        <p14:creationId xmlns:p14="http://schemas.microsoft.com/office/powerpoint/2010/main" val="454915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Read through L.O. </a:t>
            </a:r>
          </a:p>
          <a:p>
            <a:r>
              <a:rPr lang="en-AU" dirty="0"/>
              <a:t>CFU – Think</a:t>
            </a:r>
            <a:r>
              <a:rPr lang="en-AU" baseline="0" dirty="0"/>
              <a:t> - </a:t>
            </a:r>
            <a:r>
              <a:rPr lang="en-AU" dirty="0"/>
              <a:t>Pair</a:t>
            </a:r>
            <a:r>
              <a:rPr lang="en-AU" baseline="0" dirty="0"/>
              <a:t> –</a:t>
            </a:r>
            <a:r>
              <a:rPr lang="en-AU" dirty="0"/>
              <a:t>Share. Have students tell their partners</a:t>
            </a:r>
            <a:r>
              <a:rPr lang="en-AU" baseline="0" dirty="0"/>
              <a:t>, in their own words, what they will be doing in today’s lesson, then</a:t>
            </a:r>
            <a:r>
              <a:rPr lang="en-AU" dirty="0"/>
              <a:t> call</a:t>
            </a:r>
            <a:r>
              <a:rPr lang="en-AU" baseline="0" dirty="0"/>
              <a:t> on non-volunteers to tell you the objective in their own words.</a:t>
            </a:r>
          </a:p>
          <a:p>
            <a:endParaRPr lang="en-AU" baseline="0" dirty="0"/>
          </a:p>
          <a:p>
            <a:r>
              <a:rPr lang="en-AU" baseline="0" dirty="0"/>
              <a:t>Read over the success criteria, explaining that by the end of the lesson they should be able to confidently complete the task independently. </a:t>
            </a:r>
            <a:endParaRPr lang="en-AU" dirty="0"/>
          </a:p>
          <a:p>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6</a:t>
            </a:fld>
            <a:endParaRPr lang="en-AU"/>
          </a:p>
        </p:txBody>
      </p:sp>
    </p:spTree>
    <p:extLst>
      <p:ext uri="{BB962C8B-B14F-4D97-AF65-F5344CB8AC3E}">
        <p14:creationId xmlns:p14="http://schemas.microsoft.com/office/powerpoint/2010/main" val="3866521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Check for Understanding – students to </a:t>
            </a:r>
            <a:r>
              <a:rPr lang="en-AU" baseline="0" dirty="0"/>
              <a:t>write their answers on whiteboards. Use a class cue to check all student responses – prompt the class to check their own work for correct capitals etc. Call on (successful) non-volunteers to share and justify their answers. Encourage those with errors to fix them on their whiteboards.</a:t>
            </a:r>
            <a:endParaRPr lang="en-AU" dirty="0"/>
          </a:p>
          <a:p>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15</a:t>
            </a:fld>
            <a:endParaRPr lang="en-AU"/>
          </a:p>
        </p:txBody>
      </p:sp>
    </p:spTree>
    <p:extLst>
      <p:ext uri="{BB962C8B-B14F-4D97-AF65-F5344CB8AC3E}">
        <p14:creationId xmlns:p14="http://schemas.microsoft.com/office/powerpoint/2010/main" val="1274934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Check for Understanding – students </a:t>
            </a:r>
            <a:r>
              <a:rPr lang="en-AU"/>
              <a:t>to </a:t>
            </a:r>
            <a:r>
              <a:rPr lang="en-AU" baseline="0"/>
              <a:t>write their answers </a:t>
            </a:r>
            <a:r>
              <a:rPr lang="en-AU" baseline="0" dirty="0"/>
              <a:t>on whiteboards. Use a class cue to check all student responses – prompt the class to check their own work for correct capitals etc. Call on (successful) non-volunteers to share and justify their answers. Encourage those with errors to fix them on their whiteboards.</a:t>
            </a:r>
            <a:endParaRPr lang="en-AU" dirty="0"/>
          </a:p>
          <a:p>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16</a:t>
            </a:fld>
            <a:endParaRPr lang="en-AU"/>
          </a:p>
        </p:txBody>
      </p:sp>
    </p:spTree>
    <p:extLst>
      <p:ext uri="{BB962C8B-B14F-4D97-AF65-F5344CB8AC3E}">
        <p14:creationId xmlns:p14="http://schemas.microsoft.com/office/powerpoint/2010/main" val="970869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Check for Understanding – students to </a:t>
            </a:r>
            <a:r>
              <a:rPr lang="en-AU" baseline="0" dirty="0"/>
              <a:t>write their answers on whiteboards. Use a class cue to check all student responses – prompt the class to check their own work for correct capitals etc. Call on (successful) non-volunteers to share and justify their answers. Encourage those with errors to fix them on their whiteboards.</a:t>
            </a:r>
            <a:endParaRPr lang="en-AU" dirty="0"/>
          </a:p>
          <a:p>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17</a:t>
            </a:fld>
            <a:endParaRPr lang="en-AU"/>
          </a:p>
        </p:txBody>
      </p:sp>
    </p:spTree>
    <p:extLst>
      <p:ext uri="{BB962C8B-B14F-4D97-AF65-F5344CB8AC3E}">
        <p14:creationId xmlns:p14="http://schemas.microsoft.com/office/powerpoint/2010/main" val="295962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Check for Understanding – students to </a:t>
            </a:r>
            <a:r>
              <a:rPr lang="en-AU" baseline="0" dirty="0"/>
              <a:t>write their answers on whiteboards. Use a class cue to check all student responses – prompt the class to check their own work for correct capitals etc. Call on (successful) non-volunteers to share and justify their answers. Encourage those with errors to fix them on their whiteboards.</a:t>
            </a:r>
            <a:endParaRPr lang="en-AU" dirty="0"/>
          </a:p>
          <a:p>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18</a:t>
            </a:fld>
            <a:endParaRPr lang="en-AU"/>
          </a:p>
        </p:txBody>
      </p:sp>
    </p:spTree>
    <p:extLst>
      <p:ext uri="{BB962C8B-B14F-4D97-AF65-F5344CB8AC3E}">
        <p14:creationId xmlns:p14="http://schemas.microsoft.com/office/powerpoint/2010/main" val="1370646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Check for Understanding – students to </a:t>
            </a:r>
            <a:r>
              <a:rPr lang="en-AU" baseline="0" dirty="0"/>
              <a:t>write their answers on whiteboards. Use a class cue to check all student responses – prompt the class to check their own work for correct capitals etc. Call on (successful) non-volunteers to share and justify their answers. Encourage those with errors to fix them on their whiteboards.</a:t>
            </a:r>
            <a:endParaRPr lang="en-AU" dirty="0"/>
          </a:p>
          <a:p>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19</a:t>
            </a:fld>
            <a:endParaRPr lang="en-AU"/>
          </a:p>
        </p:txBody>
      </p:sp>
    </p:spTree>
    <p:extLst>
      <p:ext uri="{BB962C8B-B14F-4D97-AF65-F5344CB8AC3E}">
        <p14:creationId xmlns:p14="http://schemas.microsoft.com/office/powerpoint/2010/main" val="1679718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Check for Understanding – students to </a:t>
            </a:r>
            <a:r>
              <a:rPr lang="en-AU" baseline="0" dirty="0"/>
              <a:t>write their answers on whiteboards. Use a class cue to check all student responses – prompt the class to check their own work for correct capitals etc. Call on (successful) non-volunteers to share and justify their answers. Encourage those with errors to fix them on their whiteboards.</a:t>
            </a:r>
            <a:endParaRPr lang="en-AU" dirty="0"/>
          </a:p>
          <a:p>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20</a:t>
            </a:fld>
            <a:endParaRPr lang="en-AU"/>
          </a:p>
        </p:txBody>
      </p:sp>
    </p:spTree>
    <p:extLst>
      <p:ext uri="{BB962C8B-B14F-4D97-AF65-F5344CB8AC3E}">
        <p14:creationId xmlns:p14="http://schemas.microsoft.com/office/powerpoint/2010/main" val="1731653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Check for Understanding – students to </a:t>
            </a:r>
            <a:r>
              <a:rPr lang="en-AU" baseline="0" dirty="0"/>
              <a:t>write their answers on whiteboards. Use a class cue to check all student responses – prompt the class to check their own work for correct capitals etc. Call on (successful) non-volunteers to share and justify their answers. Encourage those with errors to fix them on their whiteboards.</a:t>
            </a:r>
            <a:endParaRPr lang="en-AU" dirty="0"/>
          </a:p>
          <a:p>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21</a:t>
            </a:fld>
            <a:endParaRPr lang="en-AU"/>
          </a:p>
        </p:txBody>
      </p:sp>
    </p:spTree>
    <p:extLst>
      <p:ext uri="{BB962C8B-B14F-4D97-AF65-F5344CB8AC3E}">
        <p14:creationId xmlns:p14="http://schemas.microsoft.com/office/powerpoint/2010/main" val="357165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Teacher</a:t>
            </a:r>
            <a:r>
              <a:rPr lang="en-AU" baseline="0" dirty="0"/>
              <a:t> cue – clarify that the process of scientific naming is exactly the same for plants as animals.</a:t>
            </a:r>
            <a:endParaRPr lang="en-AU" dirty="0"/>
          </a:p>
          <a:p>
            <a:r>
              <a:rPr lang="en-AU" dirty="0"/>
              <a:t>Check for Understanding – students to </a:t>
            </a:r>
            <a:r>
              <a:rPr lang="en-AU" baseline="0" dirty="0"/>
              <a:t>write their answers on whiteboards. Use a class cue to check all student responses – prompt the class to check their own work for correct capitals etc. Call on (successful) non-volunteers to share and justify their answers. Encourage those with errors to fix them on their whiteboards.</a:t>
            </a:r>
            <a:endParaRPr lang="en-AU" dirty="0"/>
          </a:p>
          <a:p>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22</a:t>
            </a:fld>
            <a:endParaRPr lang="en-AU"/>
          </a:p>
        </p:txBody>
      </p:sp>
    </p:spTree>
    <p:extLst>
      <p:ext uri="{BB962C8B-B14F-4D97-AF65-F5344CB8AC3E}">
        <p14:creationId xmlns:p14="http://schemas.microsoft.com/office/powerpoint/2010/main" val="267018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Check for Understanding – students to </a:t>
            </a:r>
            <a:r>
              <a:rPr lang="en-AU" baseline="0" dirty="0"/>
              <a:t>write their answers on whiteboards. Use a class cue to check all student responses – prompt the class to check their own work for correct capitals etc. Call on (successful) non-volunteers to share and justify their answers. Encourage those with errors to fix them on their whiteboards.</a:t>
            </a:r>
            <a:endParaRPr lang="en-AU" dirty="0"/>
          </a:p>
          <a:p>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23</a:t>
            </a:fld>
            <a:endParaRPr lang="en-AU"/>
          </a:p>
        </p:txBody>
      </p:sp>
    </p:spTree>
    <p:extLst>
      <p:ext uri="{BB962C8B-B14F-4D97-AF65-F5344CB8AC3E}">
        <p14:creationId xmlns:p14="http://schemas.microsoft.com/office/powerpoint/2010/main" val="1639207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Check for Understanding – open</a:t>
            </a:r>
            <a:r>
              <a:rPr lang="en-AU" baseline="0" dirty="0"/>
              <a:t> the floor to volunteers for this CFU.</a:t>
            </a:r>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24</a:t>
            </a:fld>
            <a:endParaRPr lang="en-AU"/>
          </a:p>
        </p:txBody>
      </p:sp>
    </p:spTree>
    <p:extLst>
      <p:ext uri="{BB962C8B-B14F-4D97-AF65-F5344CB8AC3E}">
        <p14:creationId xmlns:p14="http://schemas.microsoft.com/office/powerpoint/2010/main" val="133990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CFU</a:t>
            </a:r>
            <a:r>
              <a:rPr lang="en-AU" dirty="0"/>
              <a:t> –</a:t>
            </a:r>
            <a:r>
              <a:rPr lang="en-AU" baseline="0" dirty="0"/>
              <a:t> call on non-volunteers, then open up the discussion to volunteers.</a:t>
            </a:r>
            <a:endParaRPr lang="en-AU" dirty="0"/>
          </a:p>
          <a:p>
            <a:r>
              <a:rPr lang="en-AU" b="1" dirty="0"/>
              <a:t>Make the Connection </a:t>
            </a:r>
            <a:r>
              <a:rPr lang="en-AU" dirty="0"/>
              <a:t>– we are</a:t>
            </a:r>
            <a:r>
              <a:rPr lang="en-AU" baseline="0" dirty="0"/>
              <a:t> often required to use our full names in official situations, times when we need to be very clear about our identity (</a:t>
            </a:r>
            <a:r>
              <a:rPr lang="en-AU" baseline="0" dirty="0" err="1"/>
              <a:t>eg</a:t>
            </a:r>
            <a:r>
              <a:rPr lang="en-AU" baseline="0" dirty="0"/>
              <a:t>. passports) and sometimes to show our family relationships. </a:t>
            </a:r>
          </a:p>
          <a:p>
            <a:r>
              <a:rPr lang="en-AU" baseline="0" dirty="0"/>
              <a:t>It is the same in science when identifying plants and animals – we use a living thing’s full scientific name to help us be very clear about what we are talking about, and to show relationships between living things.</a:t>
            </a:r>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7</a:t>
            </a:fld>
            <a:endParaRPr lang="en-AU"/>
          </a:p>
        </p:txBody>
      </p:sp>
    </p:spTree>
    <p:extLst>
      <p:ext uri="{BB962C8B-B14F-4D97-AF65-F5344CB8AC3E}">
        <p14:creationId xmlns:p14="http://schemas.microsoft.com/office/powerpoint/2010/main" val="898289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CFU – Pair/share,</a:t>
            </a:r>
            <a:r>
              <a:rPr lang="en-US" baseline="0" dirty="0"/>
              <a:t> call on non-volunteers. Ensure use of full sentence answers with science terminology.</a:t>
            </a:r>
            <a:endParaRPr lang="en-US" dirty="0"/>
          </a:p>
        </p:txBody>
      </p:sp>
      <p:sp>
        <p:nvSpPr>
          <p:cNvPr id="4" name="Slide Number Placeholder 3"/>
          <p:cNvSpPr>
            <a:spLocks noGrp="1"/>
          </p:cNvSpPr>
          <p:nvPr>
            <p:ph type="sldNum" sz="quarter" idx="10"/>
          </p:nvPr>
        </p:nvSpPr>
        <p:spPr/>
        <p:txBody>
          <a:bodyPr/>
          <a:lstStyle/>
          <a:p>
            <a:fld id="{3BE10326-E2C5-4426-B985-B08CBFB52F5B}" type="slidenum">
              <a:rPr lang="en-AU" smtClean="0"/>
              <a:t>25</a:t>
            </a:fld>
            <a:endParaRPr lang="en-AU"/>
          </a:p>
        </p:txBody>
      </p:sp>
    </p:spTree>
    <p:extLst>
      <p:ext uri="{BB962C8B-B14F-4D97-AF65-F5344CB8AC3E}">
        <p14:creationId xmlns:p14="http://schemas.microsoft.com/office/powerpoint/2010/main" val="2068317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Teacher Cue – ensure students complete this task independently</a:t>
            </a:r>
            <a:r>
              <a:rPr lang="en-US" baseline="0" dirty="0"/>
              <a:t> (on whiteboards), then use a class cue (</a:t>
            </a:r>
            <a:r>
              <a:rPr lang="en-US" baseline="0" dirty="0" err="1"/>
              <a:t>eg</a:t>
            </a:r>
            <a:r>
              <a:rPr lang="en-US" baseline="0" dirty="0"/>
              <a:t>. ‘3-2-1 chin-it’) to evaluate success. </a:t>
            </a:r>
            <a:endParaRPr lang="en-US" dirty="0"/>
          </a:p>
        </p:txBody>
      </p:sp>
      <p:sp>
        <p:nvSpPr>
          <p:cNvPr id="4" name="Slide Number Placeholder 3"/>
          <p:cNvSpPr>
            <a:spLocks noGrp="1"/>
          </p:cNvSpPr>
          <p:nvPr>
            <p:ph type="sldNum" sz="quarter" idx="10"/>
          </p:nvPr>
        </p:nvSpPr>
        <p:spPr/>
        <p:txBody>
          <a:bodyPr/>
          <a:lstStyle/>
          <a:p>
            <a:fld id="{3BE10326-E2C5-4426-B985-B08CBFB52F5B}" type="slidenum">
              <a:rPr lang="en-AU" smtClean="0"/>
              <a:t>26</a:t>
            </a:fld>
            <a:endParaRPr lang="en-AU"/>
          </a:p>
        </p:txBody>
      </p:sp>
    </p:spTree>
    <p:extLst>
      <p:ext uri="{BB962C8B-B14F-4D97-AF65-F5344CB8AC3E}">
        <p14:creationId xmlns:p14="http://schemas.microsoft.com/office/powerpoint/2010/main" val="1738724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Ask</a:t>
            </a:r>
            <a:r>
              <a:rPr lang="en-US" baseline="0" dirty="0"/>
              <a:t> for a show of confidence (either thumbs up/middle/down or 5 finger rating) in students’ individual ability to achieve the learning objectives. Identify those who feel they need additional support / re-teaching.</a:t>
            </a:r>
          </a:p>
          <a:p>
            <a:endParaRPr lang="en-US" dirty="0"/>
          </a:p>
        </p:txBody>
      </p:sp>
      <p:sp>
        <p:nvSpPr>
          <p:cNvPr id="4" name="Slide Number Placeholder 3"/>
          <p:cNvSpPr>
            <a:spLocks noGrp="1"/>
          </p:cNvSpPr>
          <p:nvPr>
            <p:ph type="sldNum" sz="quarter" idx="10"/>
          </p:nvPr>
        </p:nvSpPr>
        <p:spPr/>
        <p:txBody>
          <a:bodyPr/>
          <a:lstStyle/>
          <a:p>
            <a:fld id="{3BE10326-E2C5-4426-B985-B08CBFB52F5B}" type="slidenum">
              <a:rPr lang="en-AU" smtClean="0"/>
              <a:t>27</a:t>
            </a:fld>
            <a:endParaRPr lang="en-AU"/>
          </a:p>
        </p:txBody>
      </p:sp>
    </p:spTree>
    <p:extLst>
      <p:ext uri="{BB962C8B-B14F-4D97-AF65-F5344CB8AC3E}">
        <p14:creationId xmlns:p14="http://schemas.microsoft.com/office/powerpoint/2010/main" val="719343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Teacher cue</a:t>
            </a:r>
            <a:r>
              <a:rPr lang="en-US" baseline="0" dirty="0"/>
              <a:t> – have a range of animal ’fact file’ type print outs prepared and dispersed around the room. Have students rule up a table in their books, then go on a hunt for at least 10 from around the room.</a:t>
            </a:r>
          </a:p>
          <a:p>
            <a:r>
              <a:rPr lang="en-US" baseline="0" dirty="0"/>
              <a:t>Alternatively, have students list the common names of 10 organisms (you may wish to introduce a rule of including at least 2 plant species), then research online to find the scientific names of each.</a:t>
            </a:r>
            <a:endParaRPr lang="en-US" dirty="0"/>
          </a:p>
        </p:txBody>
      </p:sp>
      <p:sp>
        <p:nvSpPr>
          <p:cNvPr id="4" name="Slide Number Placeholder 3"/>
          <p:cNvSpPr>
            <a:spLocks noGrp="1"/>
          </p:cNvSpPr>
          <p:nvPr>
            <p:ph type="sldNum" sz="quarter" idx="10"/>
          </p:nvPr>
        </p:nvSpPr>
        <p:spPr/>
        <p:txBody>
          <a:bodyPr/>
          <a:lstStyle/>
          <a:p>
            <a:fld id="{3BE10326-E2C5-4426-B985-B08CBFB52F5B}" type="slidenum">
              <a:rPr lang="en-AU" smtClean="0"/>
              <a:t>28</a:t>
            </a:fld>
            <a:endParaRPr lang="en-AU"/>
          </a:p>
        </p:txBody>
      </p:sp>
    </p:spTree>
    <p:extLst>
      <p:ext uri="{BB962C8B-B14F-4D97-AF65-F5344CB8AC3E}">
        <p14:creationId xmlns:p14="http://schemas.microsoft.com/office/powerpoint/2010/main" val="1650617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Teacher Cue – read through slide, breaking down the </a:t>
            </a:r>
            <a:r>
              <a:rPr lang="en-AU" b="1" dirty="0"/>
              <a:t>‘bi</a:t>
            </a:r>
            <a:r>
              <a:rPr lang="en-AU" b="0" dirty="0"/>
              <a:t>’ (as in bicycle, biathlon</a:t>
            </a:r>
            <a:r>
              <a:rPr lang="en-AU" b="0" baseline="0" dirty="0"/>
              <a:t> etc.) meaning </a:t>
            </a:r>
            <a:r>
              <a:rPr lang="en-AU" b="1" u="sng" baseline="0" dirty="0"/>
              <a:t>two</a:t>
            </a:r>
            <a:r>
              <a:rPr lang="en-AU" b="0" u="none" baseline="0" dirty="0"/>
              <a:t>. Have students take notes if desired.</a:t>
            </a:r>
          </a:p>
          <a:p>
            <a:pPr marL="0" marR="0" indent="0" algn="l" defTabSz="914400" rtl="0" eaLnBrk="1" fontAlgn="auto" latinLnBrk="0" hangingPunct="1">
              <a:lnSpc>
                <a:spcPct val="100000"/>
              </a:lnSpc>
              <a:spcBef>
                <a:spcPts val="0"/>
              </a:spcBef>
              <a:spcAft>
                <a:spcPts val="0"/>
              </a:spcAft>
              <a:buClrTx/>
              <a:buSzTx/>
              <a:buFontTx/>
              <a:buNone/>
              <a:tabLst/>
              <a:defRPr/>
            </a:pPr>
            <a:r>
              <a:rPr lang="en-AU" dirty="0"/>
              <a:t>Vocabulary</a:t>
            </a:r>
            <a:r>
              <a:rPr lang="en-AU" baseline="0" dirty="0"/>
              <a:t> – refer to the vocabulary box and explanation of ‘genus’ &amp; ‘species’ when you encounter these terms.</a:t>
            </a:r>
            <a:endParaRPr lang="en-AU" b="1" u="sng" dirty="0"/>
          </a:p>
          <a:p>
            <a:r>
              <a:rPr lang="en-AU" dirty="0"/>
              <a:t>CFU – have students pair share their answers,</a:t>
            </a:r>
            <a:r>
              <a:rPr lang="en-AU" baseline="0" dirty="0"/>
              <a:t> then call on non-volunteers.</a:t>
            </a:r>
          </a:p>
          <a:p>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8</a:t>
            </a:fld>
            <a:endParaRPr lang="en-AU"/>
          </a:p>
        </p:txBody>
      </p:sp>
    </p:spTree>
    <p:extLst>
      <p:ext uri="{BB962C8B-B14F-4D97-AF65-F5344CB8AC3E}">
        <p14:creationId xmlns:p14="http://schemas.microsoft.com/office/powerpoint/2010/main" val="2099864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Teacher Cue – read through slide, highlighting how the ‘</a:t>
            </a:r>
            <a:r>
              <a:rPr lang="en-AU" b="1" dirty="0"/>
              <a:t>Genus</a:t>
            </a:r>
            <a:r>
              <a:rPr lang="en-AU" dirty="0"/>
              <a:t>’ is like the last</a:t>
            </a:r>
            <a:r>
              <a:rPr lang="en-AU" baseline="0" dirty="0"/>
              <a:t> name / family name they all share (even though it goes first), and the </a:t>
            </a:r>
            <a:r>
              <a:rPr lang="en-AU" b="1" baseline="0" dirty="0"/>
              <a:t>species</a:t>
            </a:r>
            <a:r>
              <a:rPr lang="en-AU" baseline="0" dirty="0"/>
              <a:t> is like their first name – what makes them unique. Emphasise that we show that kangaroos, wallaroos, wallabies and tree-kangaroos are all closely related by using the same </a:t>
            </a:r>
            <a:r>
              <a:rPr lang="en-AU" b="1" baseline="0" dirty="0"/>
              <a:t>Genus</a:t>
            </a:r>
            <a:r>
              <a:rPr lang="en-AU" b="0" baseline="0" dirty="0"/>
              <a:t> (</a:t>
            </a:r>
            <a:r>
              <a:rPr lang="en-AU" b="0" baseline="0" dirty="0" err="1"/>
              <a:t>macropus</a:t>
            </a:r>
            <a:r>
              <a:rPr lang="en-AU" b="0" baseline="0" dirty="0"/>
              <a:t>) for them all, but different </a:t>
            </a:r>
            <a:r>
              <a:rPr lang="en-AU" b="1" baseline="0" dirty="0"/>
              <a:t>species</a:t>
            </a:r>
            <a:r>
              <a:rPr lang="en-AU" b="0" baseline="0" dirty="0"/>
              <a:t> names to identify their differences. </a:t>
            </a:r>
            <a:endParaRPr lang="en-AU" b="0" u="none" baseline="0" dirty="0"/>
          </a:p>
          <a:p>
            <a:r>
              <a:rPr lang="en-AU" dirty="0"/>
              <a:t>CFU – point to each</a:t>
            </a:r>
            <a:r>
              <a:rPr lang="en-AU" baseline="0" dirty="0"/>
              <a:t> of the kangaroo pictures and ask non-volunteers to tell you the </a:t>
            </a:r>
            <a:r>
              <a:rPr lang="en-AU" b="1" baseline="0" dirty="0"/>
              <a:t>Genus</a:t>
            </a:r>
            <a:r>
              <a:rPr lang="en-AU" b="0" baseline="0" dirty="0"/>
              <a:t> or </a:t>
            </a:r>
            <a:r>
              <a:rPr lang="en-AU" b="1" baseline="0" dirty="0"/>
              <a:t>species</a:t>
            </a:r>
            <a:r>
              <a:rPr lang="en-AU" b="0" baseline="0" dirty="0"/>
              <a:t> of that animal. Explain the ”trick” that the Genus is always capitalised (and comes first) and the species is not (and comes second).</a:t>
            </a:r>
          </a:p>
          <a:p>
            <a:r>
              <a:rPr lang="en-AU" b="0" baseline="0" dirty="0"/>
              <a:t>Teacher Cue - </a:t>
            </a:r>
            <a:r>
              <a:rPr lang="en-AU" b="0" u="none" baseline="0" dirty="0"/>
              <a:t>Have students add to their notes if desired.</a:t>
            </a:r>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9</a:t>
            </a:fld>
            <a:endParaRPr lang="en-AU"/>
          </a:p>
        </p:txBody>
      </p:sp>
    </p:spTree>
    <p:extLst>
      <p:ext uri="{BB962C8B-B14F-4D97-AF65-F5344CB8AC3E}">
        <p14:creationId xmlns:p14="http://schemas.microsoft.com/office/powerpoint/2010/main" val="1993755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Teacher Cue</a:t>
            </a:r>
            <a:r>
              <a:rPr lang="en-US" baseline="0" dirty="0"/>
              <a:t> – read through the slide including ’The Steps’ – thinking aloud and showing where in the diagram to look for the information about </a:t>
            </a:r>
            <a:r>
              <a:rPr lang="en-US" b="1" baseline="0" dirty="0"/>
              <a:t>Genus</a:t>
            </a:r>
            <a:r>
              <a:rPr lang="en-US" b="0" baseline="0" dirty="0"/>
              <a:t> and </a:t>
            </a:r>
            <a:r>
              <a:rPr lang="en-US" b="1" baseline="0" dirty="0"/>
              <a:t>species. </a:t>
            </a:r>
          </a:p>
          <a:p>
            <a:endParaRPr lang="en-US" b="1" baseline="0" dirty="0"/>
          </a:p>
          <a:p>
            <a:r>
              <a:rPr lang="en-US" b="1" baseline="0" dirty="0"/>
              <a:t>CFU – </a:t>
            </a:r>
            <a:r>
              <a:rPr lang="en-US" b="0" baseline="0" dirty="0"/>
              <a:t>prompt students to look at the added pink text on the side of the diagram, and have them pair-share and write their answers on whiteboards.</a:t>
            </a:r>
            <a:endParaRPr lang="en-US" dirty="0"/>
          </a:p>
        </p:txBody>
      </p:sp>
      <p:sp>
        <p:nvSpPr>
          <p:cNvPr id="4" name="Slide Number Placeholder 3"/>
          <p:cNvSpPr>
            <a:spLocks noGrp="1"/>
          </p:cNvSpPr>
          <p:nvPr>
            <p:ph type="sldNum" sz="quarter" idx="10"/>
          </p:nvPr>
        </p:nvSpPr>
        <p:spPr/>
        <p:txBody>
          <a:bodyPr/>
          <a:lstStyle/>
          <a:p>
            <a:fld id="{3BE10326-E2C5-4426-B985-B08CBFB52F5B}" type="slidenum">
              <a:rPr lang="en-AU" smtClean="0"/>
              <a:t>10</a:t>
            </a:fld>
            <a:endParaRPr lang="en-AU"/>
          </a:p>
        </p:txBody>
      </p:sp>
    </p:spTree>
    <p:extLst>
      <p:ext uri="{BB962C8B-B14F-4D97-AF65-F5344CB8AC3E}">
        <p14:creationId xmlns:p14="http://schemas.microsoft.com/office/powerpoint/2010/main" val="1044161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Teacher Cue – again, think aloud about how the number of organisms (living things) gets smaller</a:t>
            </a:r>
            <a:r>
              <a:rPr lang="en-AU" baseline="0" dirty="0"/>
              <a:t> and smaller with each level of categorisation, meaning that the things left at the levels of Genus and species are closely related. </a:t>
            </a:r>
            <a:endParaRPr lang="en-AU" dirty="0"/>
          </a:p>
          <a:p>
            <a:r>
              <a:rPr lang="en-AU" dirty="0"/>
              <a:t>Check for Understanding – students to pair/share,</a:t>
            </a:r>
            <a:r>
              <a:rPr lang="en-AU" baseline="0" dirty="0"/>
              <a:t> write answers on whiteboards. Use a class cue to check all student responses – prompt the class to check their own work for correct capitals etc. Call on (successful) non-volunteers to share and justify their answers. Encourage those with errors to fix them on their whiteboards</a:t>
            </a:r>
            <a:endParaRPr lang="en-AU" dirty="0"/>
          </a:p>
          <a:p>
            <a:r>
              <a:rPr lang="en-AU" dirty="0"/>
              <a:t>Hints</a:t>
            </a:r>
          </a:p>
          <a:p>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11</a:t>
            </a:fld>
            <a:endParaRPr lang="en-AU"/>
          </a:p>
        </p:txBody>
      </p:sp>
    </p:spTree>
    <p:extLst>
      <p:ext uri="{BB962C8B-B14F-4D97-AF65-F5344CB8AC3E}">
        <p14:creationId xmlns:p14="http://schemas.microsoft.com/office/powerpoint/2010/main" val="3650046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Check for Understanding – students to pair/share,</a:t>
            </a:r>
            <a:r>
              <a:rPr lang="en-AU" baseline="0" dirty="0"/>
              <a:t> write answers on whiteboards. Use a class cue to check all student responses – prompt the class to check their own work for correct capitals etc. Call on (successful) non-volunteers to share and justify their answers. Encourage those with errors to fix them on their whiteboards.</a:t>
            </a:r>
            <a:endParaRPr lang="en-AU" dirty="0"/>
          </a:p>
          <a:p>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12</a:t>
            </a:fld>
            <a:endParaRPr lang="en-AU"/>
          </a:p>
        </p:txBody>
      </p:sp>
    </p:spTree>
    <p:extLst>
      <p:ext uri="{BB962C8B-B14F-4D97-AF65-F5344CB8AC3E}">
        <p14:creationId xmlns:p14="http://schemas.microsoft.com/office/powerpoint/2010/main" val="951546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Check for Understanding – students to pair/share,</a:t>
            </a:r>
            <a:r>
              <a:rPr lang="en-AU" baseline="0" dirty="0"/>
              <a:t> write answers on whiteboards. Use a class cue to check all student responses – prompt the class to check their own work for correct capitals etc. Call on (successful) non-volunteers to share and justify their answers. Encourage those with errors to fix them on their whiteboards. </a:t>
            </a:r>
            <a:r>
              <a:rPr lang="en-AU" b="1" baseline="0" dirty="0"/>
              <a:t>Answer = </a:t>
            </a:r>
            <a:r>
              <a:rPr lang="en-AU" b="0" i="1" u="sng" baseline="0" dirty="0" err="1"/>
              <a:t>Vulpes</a:t>
            </a:r>
            <a:r>
              <a:rPr lang="en-AU" b="0" i="1" u="sng" baseline="0" dirty="0"/>
              <a:t> </a:t>
            </a:r>
            <a:r>
              <a:rPr lang="en-AU" b="0" i="1" u="sng" baseline="0" dirty="0" err="1"/>
              <a:t>vulpes</a:t>
            </a:r>
            <a:r>
              <a:rPr lang="en-AU" b="0" i="1" u="sng" baseline="0" dirty="0"/>
              <a:t> </a:t>
            </a:r>
            <a:r>
              <a:rPr lang="en-AU" b="0" baseline="0" dirty="0"/>
              <a:t>(Explain that there are a number of animals with repeated names like this, such as </a:t>
            </a:r>
            <a:r>
              <a:rPr lang="en-AU" b="0" i="1" u="sng" baseline="0" dirty="0" err="1"/>
              <a:t>Rattus</a:t>
            </a:r>
            <a:r>
              <a:rPr lang="en-AU" b="0" i="1" u="sng" baseline="0" dirty="0"/>
              <a:t> </a:t>
            </a:r>
            <a:r>
              <a:rPr lang="en-AU" b="0" i="1" u="sng" baseline="0" dirty="0" err="1"/>
              <a:t>rattus</a:t>
            </a:r>
            <a:r>
              <a:rPr lang="en-AU" b="1" i="1" u="none" baseline="0" dirty="0"/>
              <a:t> (common name = black rat).</a:t>
            </a:r>
            <a:endParaRPr lang="en-AU" dirty="0"/>
          </a:p>
          <a:p>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13</a:t>
            </a:fld>
            <a:endParaRPr lang="en-AU"/>
          </a:p>
        </p:txBody>
      </p:sp>
    </p:spTree>
    <p:extLst>
      <p:ext uri="{BB962C8B-B14F-4D97-AF65-F5344CB8AC3E}">
        <p14:creationId xmlns:p14="http://schemas.microsoft.com/office/powerpoint/2010/main" val="24516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Check for Understanding – students to pair/share,</a:t>
            </a:r>
            <a:r>
              <a:rPr lang="en-AU" baseline="0" dirty="0"/>
              <a:t> write answers on whiteboards. Use a class cue to check all student responses – prompt the class to check their own work for correct capitals etc. Call on (successful) non-volunteers to share and justify their answers. Encourage those with errors to fix them on their whiteboards.</a:t>
            </a:r>
            <a:endParaRPr lang="en-AU" dirty="0"/>
          </a:p>
          <a:p>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14</a:t>
            </a:fld>
            <a:endParaRPr lang="en-AU"/>
          </a:p>
        </p:txBody>
      </p:sp>
    </p:spTree>
    <p:extLst>
      <p:ext uri="{BB962C8B-B14F-4D97-AF65-F5344CB8AC3E}">
        <p14:creationId xmlns:p14="http://schemas.microsoft.com/office/powerpoint/2010/main" val="709568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ference">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58706D1-42C6-48C6-ACFA-02E0BCE5A267}"/>
              </a:ext>
            </a:extLst>
          </p:cNvPr>
          <p:cNvSpPr txBox="1"/>
          <p:nvPr userDrawn="1"/>
        </p:nvSpPr>
        <p:spPr>
          <a:xfrm>
            <a:off x="318428" y="376844"/>
            <a:ext cx="3542372" cy="461665"/>
          </a:xfrm>
          <a:prstGeom prst="rect">
            <a:avLst/>
          </a:prstGeom>
          <a:noFill/>
        </p:spPr>
        <p:txBody>
          <a:bodyPr wrap="square" rtlCol="0">
            <a:spAutoFit/>
          </a:bodyPr>
          <a:lstStyle/>
          <a:p>
            <a:r>
              <a:rPr lang="en-US" sz="2400" b="0" dirty="0">
                <a:solidFill>
                  <a:srgbClr val="154983"/>
                </a:solidFill>
                <a:latin typeface="Arial Rounded MT Bold" panose="020F0704030504030204" pitchFamily="34" charset="0"/>
                <a:cs typeface="Aharoni" panose="020B0604020202020204" pitchFamily="2" charset="-79"/>
              </a:rPr>
              <a:t>Reference</a:t>
            </a:r>
            <a:endParaRPr lang="en-AU" sz="2400" b="0" dirty="0">
              <a:solidFill>
                <a:srgbClr val="154983"/>
              </a:solidFill>
              <a:latin typeface="Arial Rounded MT Bold" panose="020F0704030504030204" pitchFamily="34" charset="0"/>
              <a:cs typeface="Aharoni" panose="02010803020104030203" pitchFamily="2" charset="-79"/>
            </a:endParaRPr>
          </a:p>
        </p:txBody>
      </p:sp>
      <p:pic>
        <p:nvPicPr>
          <p:cNvPr id="16" name="Picture 15">
            <a:extLst>
              <a:ext uri="{FF2B5EF4-FFF2-40B4-BE49-F238E27FC236}">
                <a16:creationId xmlns:a16="http://schemas.microsoft.com/office/drawing/2014/main" id="{5672AE48-3839-4E9A-B391-292EE96C2B83}"/>
              </a:ext>
            </a:extLst>
          </p:cNvPr>
          <p:cNvPicPr>
            <a:picLocks noChangeAspect="1"/>
          </p:cNvPicPr>
          <p:nvPr userDrawn="1"/>
        </p:nvPicPr>
        <p:blipFill>
          <a:blip r:embed="rId2"/>
          <a:stretch>
            <a:fillRect/>
          </a:stretch>
        </p:blipFill>
        <p:spPr>
          <a:xfrm>
            <a:off x="3176587" y="833437"/>
            <a:ext cx="5838825" cy="5191125"/>
          </a:xfrm>
          <a:prstGeom prst="rect">
            <a:avLst/>
          </a:prstGeom>
        </p:spPr>
      </p:pic>
      <p:sp>
        <p:nvSpPr>
          <p:cNvPr id="17" name="TextBox 16">
            <a:extLst>
              <a:ext uri="{FF2B5EF4-FFF2-40B4-BE49-F238E27FC236}">
                <a16:creationId xmlns:a16="http://schemas.microsoft.com/office/drawing/2014/main" id="{FBBA1C06-34E1-454E-94F3-9E2864220B88}"/>
              </a:ext>
            </a:extLst>
          </p:cNvPr>
          <p:cNvSpPr txBox="1"/>
          <p:nvPr userDrawn="1"/>
        </p:nvSpPr>
        <p:spPr>
          <a:xfrm>
            <a:off x="331128" y="833437"/>
            <a:ext cx="3542372" cy="1015663"/>
          </a:xfrm>
          <a:prstGeom prst="rect">
            <a:avLst/>
          </a:prstGeom>
          <a:noFill/>
        </p:spPr>
        <p:txBody>
          <a:bodyPr wrap="square" rtlCol="0">
            <a:spAutoFit/>
          </a:bodyPr>
          <a:lstStyle/>
          <a:p>
            <a:r>
              <a:rPr lang="en-US" sz="1200" b="0" dirty="0">
                <a:solidFill>
                  <a:schemeClr val="tx1"/>
                </a:solidFill>
                <a:latin typeface="Verdana" panose="020B0604030504040204" pitchFamily="34" charset="0"/>
                <a:ea typeface="Verdana" panose="020B0604030504040204" pitchFamily="34" charset="0"/>
                <a:cs typeface="Aharoni" panose="02010803020104030203" pitchFamily="2" charset="-79"/>
              </a:rPr>
              <a:t>Hollingsworth, J. R., &amp; Ybarra, S. E. (2008). Explicit direct instruction (EDI):</a:t>
            </a:r>
          </a:p>
          <a:p>
            <a:r>
              <a:rPr lang="en-US" sz="1200" b="0" dirty="0">
                <a:solidFill>
                  <a:schemeClr val="tx1"/>
                </a:solidFill>
                <a:latin typeface="Verdana" panose="020B0604030504040204" pitchFamily="34" charset="0"/>
                <a:ea typeface="Verdana" panose="020B0604030504040204" pitchFamily="34" charset="0"/>
                <a:cs typeface="Aharoni" panose="02010803020104030203" pitchFamily="2" charset="-79"/>
              </a:rPr>
              <a:t>The Power of the Well-Crafted,</a:t>
            </a:r>
          </a:p>
          <a:p>
            <a:r>
              <a:rPr lang="en-US" sz="1200" b="0" dirty="0">
                <a:solidFill>
                  <a:schemeClr val="tx1"/>
                </a:solidFill>
                <a:latin typeface="Verdana" panose="020B0604030504040204" pitchFamily="34" charset="0"/>
                <a:ea typeface="Verdana" panose="020B0604030504040204" pitchFamily="34" charset="0"/>
                <a:cs typeface="Aharoni" panose="02010803020104030203" pitchFamily="2" charset="-79"/>
              </a:rPr>
              <a:t>Well-Taught Lesson.</a:t>
            </a:r>
          </a:p>
          <a:p>
            <a:r>
              <a:rPr lang="en-US" sz="1200" b="0" dirty="0">
                <a:solidFill>
                  <a:schemeClr val="tx1"/>
                </a:solidFill>
                <a:latin typeface="Verdana" panose="020B0604030504040204" pitchFamily="34" charset="0"/>
                <a:ea typeface="Verdana" panose="020B0604030504040204" pitchFamily="34" charset="0"/>
                <a:cs typeface="Aharoni" panose="02010803020104030203" pitchFamily="2" charset="-79"/>
              </a:rPr>
              <a:t>Thousand Oaks, CA: Corwin Press.</a:t>
            </a:r>
          </a:p>
        </p:txBody>
      </p:sp>
    </p:spTree>
    <p:extLst>
      <p:ext uri="{BB962C8B-B14F-4D97-AF65-F5344CB8AC3E}">
        <p14:creationId xmlns:p14="http://schemas.microsoft.com/office/powerpoint/2010/main" val="422288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EI) Activate Prior Knowledge">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8" name="TextBox 7">
            <a:extLst>
              <a:ext uri="{FF2B5EF4-FFF2-40B4-BE49-F238E27FC236}">
                <a16:creationId xmlns:a16="http://schemas.microsoft.com/office/drawing/2014/main" id="{A682B46B-FF7E-4F09-84E5-D2FC08A7453D}"/>
              </a:ext>
            </a:extLst>
          </p:cNvPr>
          <p:cNvSpPr txBox="1"/>
          <p:nvPr userDrawn="1"/>
        </p:nvSpPr>
        <p:spPr>
          <a:xfrm>
            <a:off x="280557" y="235982"/>
            <a:ext cx="2462642"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defPPr>
              <a:defRPr lang="en-US"/>
            </a:defPPr>
            <a:lvl1pPr algn="ctr">
              <a:defRPr sz="1400" b="0" i="0">
                <a:solidFill>
                  <a:schemeClr val="bg1"/>
                </a:solidFill>
                <a:latin typeface="Arial Rounded MT Bold" panose="020F0704030504030204" pitchFamily="34" charset="0"/>
                <a:cs typeface="Futura Medium" panose="020B0602020204020303" pitchFamily="34" charset="-79"/>
              </a:defRPr>
            </a:lvl1pPr>
          </a:lstStyle>
          <a:p>
            <a:pPr lvl="0"/>
            <a:r>
              <a:rPr lang="en-US" dirty="0"/>
              <a:t>Activate Prior Knowledge</a:t>
            </a:r>
          </a:p>
        </p:txBody>
      </p:sp>
      <p:sp>
        <p:nvSpPr>
          <p:cNvPr id="10" name="Text Placeholder 6">
            <a:extLst>
              <a:ext uri="{FF2B5EF4-FFF2-40B4-BE49-F238E27FC236}">
                <a16:creationId xmlns:a16="http://schemas.microsoft.com/office/drawing/2014/main" id="{C8716F3D-E89C-4FB6-8991-204A78425576}"/>
              </a:ext>
            </a:extLst>
          </p:cNvPr>
          <p:cNvSpPr>
            <a:spLocks noGrp="1"/>
          </p:cNvSpPr>
          <p:nvPr>
            <p:ph type="body" sz="quarter" idx="13" hasCustomPrompt="1"/>
          </p:nvPr>
        </p:nvSpPr>
        <p:spPr>
          <a:xfrm>
            <a:off x="280557" y="805337"/>
            <a:ext cx="11481952" cy="483136"/>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defRPr>
            </a:lvl1pPr>
          </a:lstStyle>
          <a:p>
            <a:pPr lvl="0"/>
            <a:r>
              <a:rPr lang="en-AU" dirty="0"/>
              <a:t>Click to add text.</a:t>
            </a:r>
            <a:br>
              <a:rPr lang="en-AU" dirty="0"/>
            </a:br>
            <a:endParaRPr lang="en-AU" dirty="0"/>
          </a:p>
        </p:txBody>
      </p:sp>
      <p:sp>
        <p:nvSpPr>
          <p:cNvPr id="12" name="Text Placeholder 2">
            <a:extLst>
              <a:ext uri="{FF2B5EF4-FFF2-40B4-BE49-F238E27FC236}">
                <a16:creationId xmlns:a16="http://schemas.microsoft.com/office/drawing/2014/main" id="{22DE5282-F00B-4C94-ABE1-D449B1DC7A55}"/>
              </a:ext>
            </a:extLst>
          </p:cNvPr>
          <p:cNvSpPr>
            <a:spLocks noGrp="1"/>
          </p:cNvSpPr>
          <p:nvPr>
            <p:ph type="body" sz="quarter" idx="15" hasCustomPrompt="1"/>
          </p:nvPr>
        </p:nvSpPr>
        <p:spPr>
          <a:xfrm>
            <a:off x="280558" y="1488744"/>
            <a:ext cx="11506476" cy="510717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Verdana" panose="020B0604030504040204" pitchFamily="34" charset="0"/>
                <a:ea typeface="Verdana" panose="020B0604030504040204" pitchFamily="34" charset="0"/>
              </a:defRPr>
            </a:lvl1pPr>
          </a:lstStyle>
          <a:p>
            <a:pPr lvl="0"/>
            <a:r>
              <a:rPr lang="en-AU" dirty="0"/>
              <a:t>Link previous learning, or a universal experience, to the topic being studied taught. For example, key concepts already learnt in this unit, or something we all do in our lives that will connect to the learning. </a:t>
            </a:r>
            <a:br>
              <a:rPr lang="en-AU" dirty="0"/>
            </a:br>
            <a:r>
              <a:rPr lang="en-AU" dirty="0"/>
              <a:t/>
            </a:r>
            <a:br>
              <a:rPr lang="en-AU" dirty="0"/>
            </a:br>
            <a:r>
              <a:rPr lang="en-AU" dirty="0"/>
              <a:t>Click to add text. Delete textbox if unneeded. </a:t>
            </a:r>
          </a:p>
        </p:txBody>
      </p:sp>
    </p:spTree>
    <p:extLst>
      <p:ext uri="{BB962C8B-B14F-4D97-AF65-F5344CB8AC3E}">
        <p14:creationId xmlns:p14="http://schemas.microsoft.com/office/powerpoint/2010/main" val="375190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EI) Content Developmen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04E1E29-E5E1-4CA6-AE28-873DC4095433}"/>
              </a:ext>
            </a:extLst>
          </p:cNvPr>
          <p:cNvSpPr txBox="1"/>
          <p:nvPr userDrawn="1"/>
        </p:nvSpPr>
        <p:spPr>
          <a:xfrm>
            <a:off x="280557" y="237294"/>
            <a:ext cx="2206171"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defPPr>
              <a:defRPr lang="en-US"/>
            </a:defPPr>
            <a:lvl1pPr algn="ctr">
              <a:defRPr sz="1400" b="0" i="0">
                <a:solidFill>
                  <a:schemeClr val="bg1"/>
                </a:solidFill>
                <a:latin typeface="Arial Rounded MT Bold" panose="020F0704030504030204" pitchFamily="34" charset="0"/>
                <a:cs typeface="Futura Medium" panose="020B0602020204020303" pitchFamily="34" charset="-79"/>
              </a:defRPr>
            </a:lvl1pPr>
          </a:lstStyle>
          <a:p>
            <a:pPr lvl="0"/>
            <a:r>
              <a:rPr lang="en-US" dirty="0"/>
              <a:t>Concept Development</a:t>
            </a:r>
          </a:p>
        </p:txBody>
      </p:sp>
      <p:sp>
        <p:nvSpPr>
          <p:cNvPr id="11" name="Text Placeholder 6">
            <a:extLst>
              <a:ext uri="{FF2B5EF4-FFF2-40B4-BE49-F238E27FC236}">
                <a16:creationId xmlns:a16="http://schemas.microsoft.com/office/drawing/2014/main" id="{492D3A20-F902-4F74-96C6-B8576FA0A5F9}"/>
              </a:ext>
            </a:extLst>
          </p:cNvPr>
          <p:cNvSpPr>
            <a:spLocks noGrp="1"/>
          </p:cNvSpPr>
          <p:nvPr>
            <p:ph type="body" sz="quarter" idx="13" hasCustomPrompt="1"/>
          </p:nvPr>
        </p:nvSpPr>
        <p:spPr>
          <a:xfrm>
            <a:off x="280557" y="805337"/>
            <a:ext cx="11481952" cy="524699"/>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defRPr>
            </a:lvl1pPr>
          </a:lstStyle>
          <a:p>
            <a:pPr lvl="0"/>
            <a:r>
              <a:rPr lang="en-AU" dirty="0"/>
              <a:t>Click to add text.</a:t>
            </a:r>
            <a:br>
              <a:rPr lang="en-AU" dirty="0"/>
            </a:br>
            <a:endParaRPr lang="en-AU" dirty="0"/>
          </a:p>
        </p:txBody>
      </p:sp>
      <p:sp>
        <p:nvSpPr>
          <p:cNvPr id="12" name="Text Placeholder 2">
            <a:extLst>
              <a:ext uri="{FF2B5EF4-FFF2-40B4-BE49-F238E27FC236}">
                <a16:creationId xmlns:a16="http://schemas.microsoft.com/office/drawing/2014/main" id="{F940C2C1-B592-48FA-B23E-0B742216BD9C}"/>
              </a:ext>
            </a:extLst>
          </p:cNvPr>
          <p:cNvSpPr>
            <a:spLocks noGrp="1"/>
          </p:cNvSpPr>
          <p:nvPr>
            <p:ph type="body" sz="quarter" idx="15" hasCustomPrompt="1"/>
          </p:nvPr>
        </p:nvSpPr>
        <p:spPr>
          <a:xfrm>
            <a:off x="280558" y="1528994"/>
            <a:ext cx="11506476" cy="506692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Verdana" panose="020B0604030504040204" pitchFamily="34" charset="0"/>
                <a:ea typeface="Verdana" panose="020B0604030504040204" pitchFamily="34" charset="0"/>
              </a:defRPr>
            </a:lvl1pPr>
          </a:lstStyle>
          <a:p>
            <a:pPr lvl="0"/>
            <a:r>
              <a:rPr lang="en-AU" dirty="0"/>
              <a:t>The teacher explains the concepts and steps that lead to the learning objective.</a:t>
            </a:r>
            <a:br>
              <a:rPr lang="en-AU" dirty="0"/>
            </a:br>
            <a:r>
              <a:rPr lang="en-AU" dirty="0"/>
              <a:t/>
            </a:r>
            <a:br>
              <a:rPr lang="en-AU" dirty="0"/>
            </a:br>
            <a:r>
              <a:rPr lang="en-AU" dirty="0"/>
              <a:t>Click to add text. Delete textbox if unneeded.</a:t>
            </a:r>
          </a:p>
        </p:txBody>
      </p:sp>
    </p:spTree>
    <p:extLst>
      <p:ext uri="{BB962C8B-B14F-4D97-AF65-F5344CB8AC3E}">
        <p14:creationId xmlns:p14="http://schemas.microsoft.com/office/powerpoint/2010/main" val="15702530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I) Skill Development with Guided Practice">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3CAB017-6B08-46C8-AB11-D62CDBCD0151}"/>
              </a:ext>
            </a:extLst>
          </p:cNvPr>
          <p:cNvSpPr txBox="1"/>
          <p:nvPr userDrawn="1"/>
        </p:nvSpPr>
        <p:spPr>
          <a:xfrm>
            <a:off x="280557" y="235982"/>
            <a:ext cx="1901371"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defPPr>
              <a:defRPr lang="en-US"/>
            </a:defPPr>
            <a:lvl1pPr algn="ctr">
              <a:defRPr sz="1400" b="0" i="0">
                <a:solidFill>
                  <a:schemeClr val="bg1"/>
                </a:solidFill>
                <a:latin typeface="Arial Rounded MT Bold" panose="020F0704030504030204" pitchFamily="34" charset="0"/>
                <a:cs typeface="Futura Medium" panose="020B0602020204020303" pitchFamily="34" charset="-79"/>
              </a:defRPr>
            </a:lvl1pPr>
          </a:lstStyle>
          <a:p>
            <a:pPr lvl="0"/>
            <a:r>
              <a:rPr lang="en-US" dirty="0"/>
              <a:t>Skill Development </a:t>
            </a:r>
          </a:p>
        </p:txBody>
      </p:sp>
      <p:sp>
        <p:nvSpPr>
          <p:cNvPr id="12" name="Text Placeholder 2">
            <a:extLst>
              <a:ext uri="{FF2B5EF4-FFF2-40B4-BE49-F238E27FC236}">
                <a16:creationId xmlns:a16="http://schemas.microsoft.com/office/drawing/2014/main" id="{39028970-C1D7-49C2-8586-33CAAFE64036}"/>
              </a:ext>
            </a:extLst>
          </p:cNvPr>
          <p:cNvSpPr>
            <a:spLocks noGrp="1"/>
          </p:cNvSpPr>
          <p:nvPr>
            <p:ph type="body" sz="quarter" idx="15" hasCustomPrompt="1"/>
          </p:nvPr>
        </p:nvSpPr>
        <p:spPr>
          <a:xfrm>
            <a:off x="280558" y="1488744"/>
            <a:ext cx="11506476" cy="510717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Verdana" panose="020B0604030504040204" pitchFamily="34" charset="0"/>
                <a:ea typeface="Verdana" panose="020B0604030504040204" pitchFamily="34" charset="0"/>
              </a:defRPr>
            </a:lvl1pPr>
          </a:lstStyle>
          <a:p>
            <a:pPr lvl="0"/>
            <a:r>
              <a:rPr lang="en-AU" dirty="0"/>
              <a:t>Break down the skill you are teaching into simple steps. Explain each clearly, providing examples. This is the ‘I do’ part of the lesson. Include lots of Check For Understanding questions here.</a:t>
            </a:r>
            <a:br>
              <a:rPr lang="en-AU" dirty="0"/>
            </a:br>
            <a:r>
              <a:rPr lang="en-AU" dirty="0"/>
              <a:t/>
            </a:r>
            <a:br>
              <a:rPr lang="en-AU" dirty="0"/>
            </a:br>
            <a:r>
              <a:rPr lang="en-AU" dirty="0"/>
              <a:t>Click to add text. Delete textbox if unneeded. </a:t>
            </a:r>
          </a:p>
        </p:txBody>
      </p:sp>
      <p:sp>
        <p:nvSpPr>
          <p:cNvPr id="6" name="Text Placeholder 6">
            <a:extLst>
              <a:ext uri="{FF2B5EF4-FFF2-40B4-BE49-F238E27FC236}">
                <a16:creationId xmlns:a16="http://schemas.microsoft.com/office/drawing/2014/main" id="{C2AE74B7-209F-4E0F-9D89-6EE26E7A7FA3}"/>
              </a:ext>
            </a:extLst>
          </p:cNvPr>
          <p:cNvSpPr>
            <a:spLocks noGrp="1"/>
          </p:cNvSpPr>
          <p:nvPr>
            <p:ph type="body" sz="quarter" idx="13" hasCustomPrompt="1"/>
          </p:nvPr>
        </p:nvSpPr>
        <p:spPr>
          <a:xfrm>
            <a:off x="280557" y="805337"/>
            <a:ext cx="11481952" cy="524699"/>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defRPr>
            </a:lvl1pPr>
          </a:lstStyle>
          <a:p>
            <a:pPr lvl="0"/>
            <a:r>
              <a:rPr lang="en-AU" dirty="0"/>
              <a:t>Click to add text.</a:t>
            </a:r>
            <a:br>
              <a:rPr lang="en-AU" dirty="0"/>
            </a:br>
            <a:endParaRPr lang="en-AU" dirty="0"/>
          </a:p>
        </p:txBody>
      </p:sp>
    </p:spTree>
    <p:extLst>
      <p:ext uri="{BB962C8B-B14F-4D97-AF65-F5344CB8AC3E}">
        <p14:creationId xmlns:p14="http://schemas.microsoft.com/office/powerpoint/2010/main" val="326215716"/>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 Guided Practice">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368FD3-BC7B-49F2-ACB8-FEB80F503EBB}"/>
              </a:ext>
            </a:extLst>
          </p:cNvPr>
          <p:cNvSpPr txBox="1"/>
          <p:nvPr userDrawn="1"/>
        </p:nvSpPr>
        <p:spPr>
          <a:xfrm>
            <a:off x="280557" y="255223"/>
            <a:ext cx="1828800"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defPPr>
              <a:defRPr lang="en-US"/>
            </a:defPPr>
            <a:lvl1pPr algn="ctr">
              <a:defRPr sz="1400" b="0" i="0">
                <a:solidFill>
                  <a:schemeClr val="bg1"/>
                </a:solidFill>
                <a:latin typeface="Arial Rounded MT Bold" panose="020F0704030504030204" pitchFamily="34" charset="0"/>
                <a:cs typeface="Futura Medium" panose="020B0602020204020303" pitchFamily="34" charset="-79"/>
              </a:defRPr>
            </a:lvl1pPr>
          </a:lstStyle>
          <a:p>
            <a:pPr lvl="0"/>
            <a:r>
              <a:rPr lang="en-US" dirty="0"/>
              <a:t>Guided Practice</a:t>
            </a:r>
          </a:p>
        </p:txBody>
      </p:sp>
      <p:sp>
        <p:nvSpPr>
          <p:cNvPr id="10" name="Text Placeholder 6">
            <a:extLst>
              <a:ext uri="{FF2B5EF4-FFF2-40B4-BE49-F238E27FC236}">
                <a16:creationId xmlns:a16="http://schemas.microsoft.com/office/drawing/2014/main" id="{BAD0587C-FCDE-4608-BAFC-BFC68FD404B4}"/>
              </a:ext>
            </a:extLst>
          </p:cNvPr>
          <p:cNvSpPr>
            <a:spLocks noGrp="1"/>
          </p:cNvSpPr>
          <p:nvPr>
            <p:ph type="body" sz="quarter" idx="13" hasCustomPrompt="1"/>
          </p:nvPr>
        </p:nvSpPr>
        <p:spPr>
          <a:xfrm>
            <a:off x="280557" y="805337"/>
            <a:ext cx="11481952" cy="524699"/>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defRPr>
            </a:lvl1pPr>
          </a:lstStyle>
          <a:p>
            <a:pPr lvl="0"/>
            <a:r>
              <a:rPr lang="en-AU" dirty="0"/>
              <a:t>Click to add text.</a:t>
            </a:r>
            <a:br>
              <a:rPr lang="en-AU" dirty="0"/>
            </a:br>
            <a:endParaRPr lang="en-AU" dirty="0"/>
          </a:p>
        </p:txBody>
      </p:sp>
      <p:sp>
        <p:nvSpPr>
          <p:cNvPr id="12" name="Text Placeholder 2">
            <a:extLst>
              <a:ext uri="{FF2B5EF4-FFF2-40B4-BE49-F238E27FC236}">
                <a16:creationId xmlns:a16="http://schemas.microsoft.com/office/drawing/2014/main" id="{AFD007F5-7F9F-4B25-B599-A91724A2A8DB}"/>
              </a:ext>
            </a:extLst>
          </p:cNvPr>
          <p:cNvSpPr>
            <a:spLocks noGrp="1"/>
          </p:cNvSpPr>
          <p:nvPr>
            <p:ph type="body" sz="quarter" idx="15" hasCustomPrompt="1"/>
          </p:nvPr>
        </p:nvSpPr>
        <p:spPr>
          <a:xfrm>
            <a:off x="280558" y="1511066"/>
            <a:ext cx="11506476" cy="50848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Verdana" panose="020B0604030504040204" pitchFamily="34" charset="0"/>
                <a:ea typeface="Verdana" panose="020B0604030504040204" pitchFamily="34" charset="0"/>
              </a:defRPr>
            </a:lvl1pPr>
          </a:lstStyle>
          <a:p>
            <a:pPr lvl="0"/>
            <a:r>
              <a:rPr lang="en-AU" dirty="0"/>
              <a:t>Go through the steps one by one that will guide the students to the learning objective. Ensure the students are involved so that you can check for understanding.</a:t>
            </a:r>
            <a:br>
              <a:rPr lang="en-AU" dirty="0"/>
            </a:br>
            <a:r>
              <a:rPr lang="en-AU" dirty="0"/>
              <a:t/>
            </a:r>
            <a:br>
              <a:rPr lang="en-AU" dirty="0"/>
            </a:br>
            <a:r>
              <a:rPr lang="en-AU" dirty="0"/>
              <a:t>Click to add text. Delete textbox if unneeded. </a:t>
            </a:r>
          </a:p>
        </p:txBody>
      </p:sp>
    </p:spTree>
    <p:extLst>
      <p:ext uri="{BB962C8B-B14F-4D97-AF65-F5344CB8AC3E}">
        <p14:creationId xmlns:p14="http://schemas.microsoft.com/office/powerpoint/2010/main" val="474824402"/>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EI) Lesson Closure">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5719B07F-B0F4-4EDB-B553-57FEC6B42D4D}"/>
              </a:ext>
            </a:extLst>
          </p:cNvPr>
          <p:cNvSpPr>
            <a:spLocks noGrp="1"/>
          </p:cNvSpPr>
          <p:nvPr>
            <p:ph type="body" sz="quarter" idx="15" hasCustomPrompt="1"/>
          </p:nvPr>
        </p:nvSpPr>
        <p:spPr>
          <a:xfrm>
            <a:off x="280558" y="1546922"/>
            <a:ext cx="11506476" cy="504899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Verdana" panose="020B0604030504040204" pitchFamily="34" charset="0"/>
                <a:ea typeface="Verdana" panose="020B0604030504040204" pitchFamily="34" charset="0"/>
              </a:defRPr>
            </a:lvl1pPr>
          </a:lstStyle>
          <a:p>
            <a:pPr lvl="0"/>
            <a:r>
              <a:rPr lang="en-AU" dirty="0"/>
              <a:t>Have students answer questions, explain a concept, complete an equation, etc to show they have reached the learning goal. </a:t>
            </a:r>
            <a:br>
              <a:rPr lang="en-AU" dirty="0"/>
            </a:br>
            <a:r>
              <a:rPr lang="en-AU" dirty="0"/>
              <a:t/>
            </a:r>
            <a:br>
              <a:rPr lang="en-AU" dirty="0"/>
            </a:br>
            <a:r>
              <a:rPr lang="en-AU" dirty="0"/>
              <a:t>Click to add text. Delete textbox if unneeded. </a:t>
            </a:r>
          </a:p>
        </p:txBody>
      </p:sp>
      <p:sp>
        <p:nvSpPr>
          <p:cNvPr id="13" name="TextBox 12">
            <a:extLst>
              <a:ext uri="{FF2B5EF4-FFF2-40B4-BE49-F238E27FC236}">
                <a16:creationId xmlns:a16="http://schemas.microsoft.com/office/drawing/2014/main" id="{ED661914-A163-4E29-A848-059DABFD7B9F}"/>
              </a:ext>
            </a:extLst>
          </p:cNvPr>
          <p:cNvSpPr txBox="1"/>
          <p:nvPr userDrawn="1"/>
        </p:nvSpPr>
        <p:spPr>
          <a:xfrm>
            <a:off x="280556" y="219366"/>
            <a:ext cx="4721750"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defPPr>
              <a:defRPr lang="en-US"/>
            </a:defPPr>
            <a:lvl1pPr algn="ctr">
              <a:defRPr sz="1400" b="0" i="0">
                <a:solidFill>
                  <a:schemeClr val="bg1"/>
                </a:solidFill>
                <a:latin typeface="Arial Rounded MT Bold" panose="020F0704030504030204" pitchFamily="34" charset="0"/>
                <a:cs typeface="Futura Medium" panose="020B0602020204020303" pitchFamily="34" charset="-79"/>
              </a:defRPr>
            </a:lvl1pPr>
          </a:lstStyle>
          <a:p>
            <a:pPr lvl="0"/>
            <a:r>
              <a:rPr lang="en-US" dirty="0"/>
              <a:t>First Independent Practice &amp; Lesson Closure</a:t>
            </a:r>
          </a:p>
        </p:txBody>
      </p:sp>
      <p:sp>
        <p:nvSpPr>
          <p:cNvPr id="5" name="Text Placeholder 6">
            <a:extLst>
              <a:ext uri="{FF2B5EF4-FFF2-40B4-BE49-F238E27FC236}">
                <a16:creationId xmlns:a16="http://schemas.microsoft.com/office/drawing/2014/main" id="{5EF493AB-6D0A-4A42-960F-8CBCB761A0EC}"/>
              </a:ext>
            </a:extLst>
          </p:cNvPr>
          <p:cNvSpPr>
            <a:spLocks noGrp="1"/>
          </p:cNvSpPr>
          <p:nvPr>
            <p:ph type="body" sz="quarter" idx="13" hasCustomPrompt="1"/>
          </p:nvPr>
        </p:nvSpPr>
        <p:spPr>
          <a:xfrm>
            <a:off x="280557" y="805337"/>
            <a:ext cx="11481952" cy="524699"/>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defRPr>
            </a:lvl1pPr>
          </a:lstStyle>
          <a:p>
            <a:pPr lvl="0"/>
            <a:r>
              <a:rPr lang="en-AU" dirty="0"/>
              <a:t>Click to add text.</a:t>
            </a:r>
            <a:br>
              <a:rPr lang="en-AU" dirty="0"/>
            </a:br>
            <a:endParaRPr lang="en-AU" dirty="0"/>
          </a:p>
        </p:txBody>
      </p:sp>
    </p:spTree>
    <p:extLst>
      <p:ext uri="{BB962C8B-B14F-4D97-AF65-F5344CB8AC3E}">
        <p14:creationId xmlns:p14="http://schemas.microsoft.com/office/powerpoint/2010/main" val="415030111"/>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EI) Relevance">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1" name="Text Placeholder 6">
            <a:extLst>
              <a:ext uri="{FF2B5EF4-FFF2-40B4-BE49-F238E27FC236}">
                <a16:creationId xmlns:a16="http://schemas.microsoft.com/office/drawing/2014/main" id="{4D5CF975-FE77-4584-8A13-310A2FB3AA2C}"/>
              </a:ext>
            </a:extLst>
          </p:cNvPr>
          <p:cNvSpPr>
            <a:spLocks noGrp="1"/>
          </p:cNvSpPr>
          <p:nvPr>
            <p:ph type="body" sz="quarter" idx="13" hasCustomPrompt="1"/>
          </p:nvPr>
        </p:nvSpPr>
        <p:spPr>
          <a:xfrm>
            <a:off x="280557" y="805337"/>
            <a:ext cx="11481952" cy="469281"/>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defRPr>
            </a:lvl1pPr>
          </a:lstStyle>
          <a:p>
            <a:pPr lvl="0"/>
            <a:r>
              <a:rPr lang="en-AU" dirty="0"/>
              <a:t>Click to add text.</a:t>
            </a:r>
            <a:br>
              <a:rPr lang="en-AU" dirty="0"/>
            </a:br>
            <a:endParaRPr lang="en-AU" dirty="0"/>
          </a:p>
        </p:txBody>
      </p:sp>
      <p:sp>
        <p:nvSpPr>
          <p:cNvPr id="13" name="Text Placeholder 2">
            <a:extLst>
              <a:ext uri="{FF2B5EF4-FFF2-40B4-BE49-F238E27FC236}">
                <a16:creationId xmlns:a16="http://schemas.microsoft.com/office/drawing/2014/main" id="{C58DA2ED-C3C3-4225-85A6-2F2B9B6E6D3A}"/>
              </a:ext>
            </a:extLst>
          </p:cNvPr>
          <p:cNvSpPr>
            <a:spLocks noGrp="1"/>
          </p:cNvSpPr>
          <p:nvPr>
            <p:ph type="body" sz="quarter" idx="15" hasCustomPrompt="1"/>
          </p:nvPr>
        </p:nvSpPr>
        <p:spPr>
          <a:xfrm>
            <a:off x="280558" y="1442328"/>
            <a:ext cx="11506476" cy="515358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Verdana" panose="020B0604030504040204" pitchFamily="34" charset="0"/>
                <a:ea typeface="Verdana" panose="020B0604030504040204" pitchFamily="34" charset="0"/>
              </a:defRPr>
            </a:lvl1pPr>
          </a:lstStyle>
          <a:p>
            <a:pPr lvl="0"/>
            <a:r>
              <a:rPr lang="en-AU" dirty="0"/>
              <a:t>Explain to the students why the learning of this content is important. </a:t>
            </a:r>
            <a:br>
              <a:rPr lang="en-AU" dirty="0"/>
            </a:br>
            <a:r>
              <a:rPr lang="en-AU" dirty="0"/>
              <a:t/>
            </a:r>
            <a:br>
              <a:rPr lang="en-AU" dirty="0"/>
            </a:br>
            <a:r>
              <a:rPr lang="en-AU" dirty="0"/>
              <a:t>Click to add text. Delete textbox if unneeded. </a:t>
            </a:r>
          </a:p>
        </p:txBody>
      </p:sp>
      <p:sp>
        <p:nvSpPr>
          <p:cNvPr id="15" name="TextBox 14">
            <a:extLst>
              <a:ext uri="{FF2B5EF4-FFF2-40B4-BE49-F238E27FC236}">
                <a16:creationId xmlns:a16="http://schemas.microsoft.com/office/drawing/2014/main" id="{24A7D410-B6E6-4344-985E-6DA6AAC529CD}"/>
              </a:ext>
            </a:extLst>
          </p:cNvPr>
          <p:cNvSpPr txBox="1"/>
          <p:nvPr userDrawn="1"/>
        </p:nvSpPr>
        <p:spPr>
          <a:xfrm>
            <a:off x="280557" y="268542"/>
            <a:ext cx="1335314"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defPPr>
              <a:defRPr lang="en-US"/>
            </a:defPPr>
            <a:lvl1pPr algn="ctr">
              <a:defRPr sz="1400" b="0" i="0">
                <a:solidFill>
                  <a:schemeClr val="bg1"/>
                </a:solidFill>
                <a:latin typeface="Arial Rounded MT Bold" panose="020F0704030504030204" pitchFamily="34" charset="0"/>
                <a:cs typeface="Futura Medium" panose="020B0602020204020303" pitchFamily="34" charset="-79"/>
              </a:defRPr>
            </a:lvl1pPr>
          </a:lstStyle>
          <a:p>
            <a:pPr lvl="0"/>
            <a:r>
              <a:rPr lang="en-US" dirty="0"/>
              <a:t>Relevance</a:t>
            </a:r>
          </a:p>
        </p:txBody>
      </p:sp>
    </p:spTree>
    <p:extLst>
      <p:ext uri="{BB962C8B-B14F-4D97-AF65-F5344CB8AC3E}">
        <p14:creationId xmlns:p14="http://schemas.microsoft.com/office/powerpoint/2010/main" val="15951409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EI) Independant Practic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FF8AE18-5598-4420-B589-4B8C64FC98FC}"/>
              </a:ext>
            </a:extLst>
          </p:cNvPr>
          <p:cNvSpPr txBox="1"/>
          <p:nvPr userDrawn="1"/>
        </p:nvSpPr>
        <p:spPr>
          <a:xfrm>
            <a:off x="280557" y="256356"/>
            <a:ext cx="2390074"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defPPr>
              <a:defRPr lang="en-US"/>
            </a:defPPr>
            <a:lvl1pPr algn="ctr">
              <a:defRPr sz="1400" b="0" i="0">
                <a:solidFill>
                  <a:schemeClr val="bg1"/>
                </a:solidFill>
                <a:latin typeface="Arial Rounded MT Bold" panose="020F0704030504030204" pitchFamily="34" charset="0"/>
                <a:cs typeface="Futura Medium" panose="020B0602020204020303" pitchFamily="34" charset="-79"/>
              </a:defRPr>
            </a:lvl1pPr>
          </a:lstStyle>
          <a:p>
            <a:pPr lvl="0"/>
            <a:r>
              <a:rPr lang="en-US" dirty="0"/>
              <a:t>Independent Practice</a:t>
            </a:r>
            <a:endParaRPr lang="en-AU" dirty="0"/>
          </a:p>
        </p:txBody>
      </p:sp>
      <p:sp>
        <p:nvSpPr>
          <p:cNvPr id="10" name="Text Placeholder 2">
            <a:extLst>
              <a:ext uri="{FF2B5EF4-FFF2-40B4-BE49-F238E27FC236}">
                <a16:creationId xmlns:a16="http://schemas.microsoft.com/office/drawing/2014/main" id="{2F2AA107-37A0-6640-94E6-ADA5A39A9FA3}"/>
              </a:ext>
            </a:extLst>
          </p:cNvPr>
          <p:cNvSpPr>
            <a:spLocks noGrp="1"/>
          </p:cNvSpPr>
          <p:nvPr>
            <p:ph type="body" sz="quarter" idx="15" hasCustomPrompt="1"/>
          </p:nvPr>
        </p:nvSpPr>
        <p:spPr>
          <a:xfrm>
            <a:off x="280558" y="1488744"/>
            <a:ext cx="11506476" cy="510717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Verdana" panose="020B0604030504040204" pitchFamily="34" charset="0"/>
                <a:ea typeface="Verdana" panose="020B060403050404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
        <p:nvSpPr>
          <p:cNvPr id="13" name="Text Placeholder 6">
            <a:extLst>
              <a:ext uri="{FF2B5EF4-FFF2-40B4-BE49-F238E27FC236}">
                <a16:creationId xmlns:a16="http://schemas.microsoft.com/office/drawing/2014/main" id="{45B3699A-67CA-4F3C-B6DD-68140BFD1345}"/>
              </a:ext>
            </a:extLst>
          </p:cNvPr>
          <p:cNvSpPr>
            <a:spLocks noGrp="1"/>
          </p:cNvSpPr>
          <p:nvPr>
            <p:ph type="body" sz="quarter" idx="10" hasCustomPrompt="1"/>
          </p:nvPr>
        </p:nvSpPr>
        <p:spPr>
          <a:xfrm>
            <a:off x="280557" y="805337"/>
            <a:ext cx="11481952" cy="50351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defRPr>
            </a:lvl1pPr>
          </a:lstStyle>
          <a:p>
            <a:pPr lvl="0"/>
            <a:r>
              <a:rPr lang="en-AU" dirty="0"/>
              <a:t>Click to add text.</a:t>
            </a:r>
            <a:br>
              <a:rPr lang="en-AU" dirty="0"/>
            </a:br>
            <a:endParaRPr lang="en-AU" dirty="0"/>
          </a:p>
        </p:txBody>
      </p:sp>
    </p:spTree>
    <p:extLst>
      <p:ext uri="{BB962C8B-B14F-4D97-AF65-F5344CB8AC3E}">
        <p14:creationId xmlns:p14="http://schemas.microsoft.com/office/powerpoint/2010/main" val="657920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EI) Learning Objective Check-Poin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4AFC5FA-369C-4782-AADD-4AA792552CCE}"/>
              </a:ext>
            </a:extLst>
          </p:cNvPr>
          <p:cNvSpPr txBox="1"/>
          <p:nvPr userDrawn="1"/>
        </p:nvSpPr>
        <p:spPr>
          <a:xfrm>
            <a:off x="280557" y="262082"/>
            <a:ext cx="2096883"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en-US" sz="1400" b="0" i="0" dirty="0">
                <a:solidFill>
                  <a:schemeClr val="bg1"/>
                </a:solidFill>
                <a:latin typeface="Arial Rounded MT Bold" panose="020F0704030504030204" pitchFamily="34" charset="0"/>
                <a:cs typeface="Futura Medium" panose="020B0602020204020303" pitchFamily="34" charset="-79"/>
              </a:rPr>
              <a:t>Learning Objective</a:t>
            </a:r>
          </a:p>
        </p:txBody>
      </p:sp>
      <p:sp>
        <p:nvSpPr>
          <p:cNvPr id="10" name="TextBox 9">
            <a:extLst>
              <a:ext uri="{FF2B5EF4-FFF2-40B4-BE49-F238E27FC236}">
                <a16:creationId xmlns:a16="http://schemas.microsoft.com/office/drawing/2014/main" id="{7AF08B4B-E640-473F-B8AA-1E4E9B3B48B0}"/>
              </a:ext>
            </a:extLst>
          </p:cNvPr>
          <p:cNvSpPr txBox="1"/>
          <p:nvPr userDrawn="1"/>
        </p:nvSpPr>
        <p:spPr>
          <a:xfrm>
            <a:off x="2538955" y="262081"/>
            <a:ext cx="1378856" cy="369085"/>
          </a:xfrm>
          <a:prstGeom prst="round2DiagRect">
            <a:avLst/>
          </a:prstGeom>
          <a:solidFill>
            <a:srgbClr val="1891AC"/>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lvl="0" algn="ctr"/>
            <a:r>
              <a:rPr lang="en-US" sz="1400" b="0" i="0" dirty="0">
                <a:solidFill>
                  <a:schemeClr val="bg1"/>
                </a:solidFill>
                <a:latin typeface="Arial Rounded MT Bold" panose="020F0704030504030204" pitchFamily="34" charset="0"/>
                <a:cs typeface="Futura Medium" panose="020B0602020204020303" pitchFamily="34" charset="-79"/>
              </a:rPr>
              <a:t>Check-Point</a:t>
            </a:r>
          </a:p>
        </p:txBody>
      </p:sp>
      <p:sp>
        <p:nvSpPr>
          <p:cNvPr id="14" name="Text Placeholder 6">
            <a:extLst>
              <a:ext uri="{FF2B5EF4-FFF2-40B4-BE49-F238E27FC236}">
                <a16:creationId xmlns:a16="http://schemas.microsoft.com/office/drawing/2014/main" id="{69A90307-86DC-4E81-B72A-634C7F3AE2F8}"/>
              </a:ext>
            </a:extLst>
          </p:cNvPr>
          <p:cNvSpPr>
            <a:spLocks noGrp="1"/>
          </p:cNvSpPr>
          <p:nvPr>
            <p:ph type="body" sz="quarter" idx="13" hasCustomPrompt="1"/>
          </p:nvPr>
        </p:nvSpPr>
        <p:spPr>
          <a:xfrm>
            <a:off x="280557" y="805337"/>
            <a:ext cx="11481952" cy="524699"/>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defRPr>
            </a:lvl1pPr>
          </a:lstStyle>
          <a:p>
            <a:pPr lvl="0"/>
            <a:r>
              <a:rPr lang="en-AU" dirty="0"/>
              <a:t>Type Learning Objective here</a:t>
            </a:r>
          </a:p>
        </p:txBody>
      </p:sp>
      <p:sp>
        <p:nvSpPr>
          <p:cNvPr id="15" name="Text Placeholder 2">
            <a:extLst>
              <a:ext uri="{FF2B5EF4-FFF2-40B4-BE49-F238E27FC236}">
                <a16:creationId xmlns:a16="http://schemas.microsoft.com/office/drawing/2014/main" id="{6C420CF9-6D10-4BAB-B5BF-6B9BD72B6D59}"/>
              </a:ext>
            </a:extLst>
          </p:cNvPr>
          <p:cNvSpPr>
            <a:spLocks noGrp="1"/>
          </p:cNvSpPr>
          <p:nvPr>
            <p:ph type="body" sz="quarter" idx="15" hasCustomPrompt="1"/>
          </p:nvPr>
        </p:nvSpPr>
        <p:spPr>
          <a:xfrm>
            <a:off x="280558" y="1504206"/>
            <a:ext cx="11506476" cy="509171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Verdana" panose="020B0604030504040204" pitchFamily="34" charset="0"/>
                <a:ea typeface="Verdana" panose="020B060403050404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AU" dirty="0"/>
              <a:t>A check-point to see if students have mastered the learning objective and skill taught.</a:t>
            </a:r>
            <a:br>
              <a:rPr lang="en-AU" dirty="0"/>
            </a:br>
            <a:r>
              <a:rPr lang="en-AU" dirty="0"/>
              <a:t/>
            </a:r>
            <a:br>
              <a:rPr lang="en-AU" dirty="0"/>
            </a:br>
            <a:r>
              <a:rPr lang="en-AU" dirty="0"/>
              <a:t>This in an opportunity to introduce an exit ticket and/or to revisit the 'success criteria' from the start of the lesson.</a:t>
            </a:r>
            <a:br>
              <a:rPr lang="en-AU" dirty="0"/>
            </a:br>
            <a:r>
              <a:rPr lang="en-AU" dirty="0"/>
              <a:t/>
            </a:r>
            <a:br>
              <a:rPr lang="en-AU" dirty="0"/>
            </a:br>
            <a:r>
              <a:rPr lang="en-AU" dirty="0"/>
              <a:t>Click to add text. Delete textbox if unneeded. </a:t>
            </a:r>
          </a:p>
        </p:txBody>
      </p:sp>
    </p:spTree>
    <p:extLst>
      <p:ext uri="{BB962C8B-B14F-4D97-AF65-F5344CB8AC3E}">
        <p14:creationId xmlns:p14="http://schemas.microsoft.com/office/powerpoint/2010/main" val="858587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4800">
                <a:solidFill>
                  <a:srgbClr val="154983"/>
                </a:solidFill>
                <a:latin typeface="Arial Rounded MT Bold" panose="020F070403050403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3200">
                <a:solidFill>
                  <a:srgbClr val="1891AC"/>
                </a:solidFill>
                <a:latin typeface="Arial Rounded MT Bold" panose="020F070403050403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496467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9E89-9006-4F60-AE67-424DDE1D1E9B}"/>
              </a:ext>
            </a:extLst>
          </p:cNvPr>
          <p:cNvSpPr>
            <a:spLocks noGrp="1"/>
          </p:cNvSpPr>
          <p:nvPr>
            <p:ph type="title"/>
          </p:nvPr>
        </p:nvSpPr>
        <p:spPr>
          <a:xfrm>
            <a:off x="280557" y="458644"/>
            <a:ext cx="10113816" cy="767484"/>
          </a:xfrm>
          <a:prstGeom prst="rect">
            <a:avLst/>
          </a:prstGeom>
        </p:spPr>
        <p:txBody>
          <a:bodyPr/>
          <a:lstStyle>
            <a:lvl1pPr>
              <a:defRPr sz="2400">
                <a:solidFill>
                  <a:srgbClr val="154983"/>
                </a:solidFill>
                <a:latin typeface="Arial Rounded MT Bold" panose="020F0704030504030204" pitchFamily="34" charset="0"/>
              </a:defRPr>
            </a:lvl1p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0FB98845-908D-4ACB-A3B2-5C44F3D26B1F}"/>
              </a:ext>
            </a:extLst>
          </p:cNvPr>
          <p:cNvSpPr>
            <a:spLocks noGrp="1"/>
          </p:cNvSpPr>
          <p:nvPr>
            <p:ph type="body" sz="quarter" idx="15" hasCustomPrompt="1"/>
          </p:nvPr>
        </p:nvSpPr>
        <p:spPr>
          <a:xfrm>
            <a:off x="280556" y="1600200"/>
            <a:ext cx="11481951" cy="479915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Verdana" panose="020B0604030504040204" pitchFamily="34" charset="0"/>
                <a:ea typeface="Verdana" panose="020B060403050404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1445606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 Curriculum Links">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DA818BD2-76D9-4873-BDFF-9E1B5AC1DAE1}"/>
              </a:ext>
            </a:extLst>
          </p:cNvPr>
          <p:cNvSpPr>
            <a:spLocks noGrp="1"/>
          </p:cNvSpPr>
          <p:nvPr>
            <p:ph type="body" sz="quarter" idx="16" hasCustomPrompt="1"/>
          </p:nvPr>
        </p:nvSpPr>
        <p:spPr>
          <a:xfrm>
            <a:off x="280558" y="1462643"/>
            <a:ext cx="11506476" cy="513327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Verdana" panose="020B0604030504040204" pitchFamily="34" charset="0"/>
                <a:ea typeface="Verdana" panose="020B060403050404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AU" dirty="0"/>
              <a:t>Lesson links to WA Curriculum. This information is for teachers and doesn’t need to be shown to students.</a:t>
            </a:r>
            <a:br>
              <a:rPr lang="en-AU" dirty="0"/>
            </a:br>
            <a:r>
              <a:rPr lang="en-AU" dirty="0"/>
              <a:t/>
            </a:r>
            <a:br>
              <a:rPr lang="en-AU" dirty="0"/>
            </a:br>
            <a:r>
              <a:rPr lang="en-AU" dirty="0"/>
              <a:t>This slide is hidden from your show.</a:t>
            </a:r>
            <a:br>
              <a:rPr lang="en-AU" dirty="0"/>
            </a:br>
            <a:r>
              <a:rPr lang="en-US" dirty="0"/>
              <a:t/>
            </a:r>
            <a:br>
              <a:rPr lang="en-US" dirty="0"/>
            </a:br>
            <a:r>
              <a:rPr lang="en-US" dirty="0"/>
              <a:t>Click to add text.</a:t>
            </a:r>
          </a:p>
        </p:txBody>
      </p:sp>
      <p:sp>
        <p:nvSpPr>
          <p:cNvPr id="5" name="TextBox 4">
            <a:extLst>
              <a:ext uri="{FF2B5EF4-FFF2-40B4-BE49-F238E27FC236}">
                <a16:creationId xmlns:a16="http://schemas.microsoft.com/office/drawing/2014/main" id="{AECAD2F5-517D-4CB7-B38C-BA695208D5EB}"/>
              </a:ext>
            </a:extLst>
          </p:cNvPr>
          <p:cNvSpPr txBox="1"/>
          <p:nvPr userDrawn="1"/>
        </p:nvSpPr>
        <p:spPr>
          <a:xfrm>
            <a:off x="280557" y="262082"/>
            <a:ext cx="4417173"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en-AU" sz="1400" b="0" i="0" dirty="0">
                <a:solidFill>
                  <a:schemeClr val="bg1"/>
                </a:solidFill>
                <a:latin typeface="Arial Rounded MT Bold" panose="020F0704030504030204" pitchFamily="34" charset="0"/>
                <a:cs typeface="Futura Medium" panose="020B0602020204020303" pitchFamily="34" charset="-79"/>
              </a:rPr>
              <a:t>WA Curriculum Links – Information for Teachers</a:t>
            </a:r>
          </a:p>
        </p:txBody>
      </p:sp>
      <p:sp>
        <p:nvSpPr>
          <p:cNvPr id="6" name="Text Placeholder 6">
            <a:extLst>
              <a:ext uri="{FF2B5EF4-FFF2-40B4-BE49-F238E27FC236}">
                <a16:creationId xmlns:a16="http://schemas.microsoft.com/office/drawing/2014/main" id="{30F458F6-6799-4882-BEC4-EC0B1F570DEC}"/>
              </a:ext>
            </a:extLst>
          </p:cNvPr>
          <p:cNvSpPr>
            <a:spLocks noGrp="1"/>
          </p:cNvSpPr>
          <p:nvPr>
            <p:ph type="body" sz="quarter" idx="12" hasCustomPrompt="1"/>
          </p:nvPr>
        </p:nvSpPr>
        <p:spPr>
          <a:xfrm>
            <a:off x="280557" y="805337"/>
            <a:ext cx="11481952" cy="483136"/>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AU" dirty="0"/>
              <a:t>Type your Learning Objective here.</a:t>
            </a:r>
            <a:endParaRPr lang="en-US" dirty="0"/>
          </a:p>
        </p:txBody>
      </p:sp>
    </p:spTree>
    <p:extLst>
      <p:ext uri="{BB962C8B-B14F-4D97-AF65-F5344CB8AC3E}">
        <p14:creationId xmlns:p14="http://schemas.microsoft.com/office/powerpoint/2010/main" val="1090186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EI)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222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R) Daily Edi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5C59CC9-2027-4926-95DF-D473C7C8B21B}"/>
              </a:ext>
            </a:extLst>
          </p:cNvPr>
          <p:cNvSpPr txBox="1"/>
          <p:nvPr userDrawn="1"/>
        </p:nvSpPr>
        <p:spPr>
          <a:xfrm>
            <a:off x="1451429" y="262082"/>
            <a:ext cx="3759200" cy="369085"/>
          </a:xfrm>
          <a:prstGeom prst="round2DiagRect">
            <a:avLst/>
          </a:prstGeom>
          <a:solidFill>
            <a:srgbClr val="1891AC"/>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lvl="0" algn="ctr"/>
            <a:r>
              <a:rPr lang="en-AU" sz="1400" b="0" i="0" dirty="0">
                <a:solidFill>
                  <a:schemeClr val="bg1"/>
                </a:solidFill>
                <a:latin typeface="Arial Rounded MT Bold" panose="020F0704030504030204" pitchFamily="34" charset="0"/>
                <a:cs typeface="Futura Medium" panose="020B0602020204020303" pitchFamily="34" charset="-79"/>
              </a:rPr>
              <a:t>Sit down and begin this task immediately</a:t>
            </a:r>
          </a:p>
        </p:txBody>
      </p:sp>
      <p:sp>
        <p:nvSpPr>
          <p:cNvPr id="8" name="TextBox 7">
            <a:extLst>
              <a:ext uri="{FF2B5EF4-FFF2-40B4-BE49-F238E27FC236}">
                <a16:creationId xmlns:a16="http://schemas.microsoft.com/office/drawing/2014/main" id="{B089974F-B611-4EBA-AAAD-C992984C2655}"/>
              </a:ext>
            </a:extLst>
          </p:cNvPr>
          <p:cNvSpPr txBox="1"/>
          <p:nvPr userDrawn="1"/>
        </p:nvSpPr>
        <p:spPr>
          <a:xfrm>
            <a:off x="280558" y="262082"/>
            <a:ext cx="996700"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en-US" sz="1400" b="0" i="0" dirty="0">
                <a:solidFill>
                  <a:schemeClr val="bg1"/>
                </a:solidFill>
                <a:latin typeface="Arial Rounded MT Bold" panose="020F0704030504030204" pitchFamily="34" charset="0"/>
                <a:cs typeface="Futura Medium" panose="020B0602020204020303" pitchFamily="34" charset="-79"/>
              </a:rPr>
              <a:t>Do Now</a:t>
            </a:r>
          </a:p>
        </p:txBody>
      </p:sp>
      <p:sp>
        <p:nvSpPr>
          <p:cNvPr id="14" name="Text Placeholder 6">
            <a:extLst>
              <a:ext uri="{FF2B5EF4-FFF2-40B4-BE49-F238E27FC236}">
                <a16:creationId xmlns:a16="http://schemas.microsoft.com/office/drawing/2014/main" id="{62374AE5-740E-4EF6-BDA8-AD9F77D2E402}"/>
              </a:ext>
            </a:extLst>
          </p:cNvPr>
          <p:cNvSpPr>
            <a:spLocks noGrp="1"/>
          </p:cNvSpPr>
          <p:nvPr>
            <p:ph type="body" sz="quarter" idx="12" hasCustomPrompt="1"/>
          </p:nvPr>
        </p:nvSpPr>
        <p:spPr>
          <a:xfrm>
            <a:off x="280557" y="805337"/>
            <a:ext cx="11481952" cy="483136"/>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defRPr>
            </a:lvl1pPr>
          </a:lstStyle>
          <a:p>
            <a:pPr lvl="0"/>
            <a:r>
              <a:rPr lang="en-US" dirty="0"/>
              <a:t>Explain what students need to do. </a:t>
            </a:r>
            <a:br>
              <a:rPr lang="en-US" dirty="0"/>
            </a:br>
            <a:endParaRPr lang="en-US" dirty="0"/>
          </a:p>
        </p:txBody>
      </p:sp>
      <p:sp>
        <p:nvSpPr>
          <p:cNvPr id="15" name="Text Placeholder 2">
            <a:extLst>
              <a:ext uri="{FF2B5EF4-FFF2-40B4-BE49-F238E27FC236}">
                <a16:creationId xmlns:a16="http://schemas.microsoft.com/office/drawing/2014/main" id="{1844C978-19D7-46E2-B79E-B20155BA89E7}"/>
              </a:ext>
            </a:extLst>
          </p:cNvPr>
          <p:cNvSpPr>
            <a:spLocks noGrp="1"/>
          </p:cNvSpPr>
          <p:nvPr>
            <p:ph type="body" sz="quarter" idx="15" hasCustomPrompt="1"/>
          </p:nvPr>
        </p:nvSpPr>
        <p:spPr>
          <a:xfrm>
            <a:off x="280558" y="1462644"/>
            <a:ext cx="11506476" cy="513327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Verdana" panose="020B0604030504040204" pitchFamily="34" charset="0"/>
                <a:ea typeface="Verdana" panose="020B0604030504040204" pitchFamily="34" charset="0"/>
              </a:defRPr>
            </a:lvl1pPr>
          </a:lstStyle>
          <a:p>
            <a:pPr lvl="0"/>
            <a:r>
              <a:rPr lang="en-US" dirty="0"/>
              <a:t>Enter in your task.</a:t>
            </a:r>
            <a:br>
              <a:rPr lang="en-US" dirty="0"/>
            </a:br>
            <a:r>
              <a:rPr lang="en-US" dirty="0"/>
              <a:t/>
            </a:r>
            <a:br>
              <a:rPr lang="en-US" dirty="0"/>
            </a:br>
            <a:r>
              <a:rPr lang="en-US" dirty="0"/>
              <a:t>Click to add text. Delete textbox if unneeded. </a:t>
            </a:r>
          </a:p>
        </p:txBody>
      </p:sp>
    </p:spTree>
    <p:extLst>
      <p:ext uri="{BB962C8B-B14F-4D97-AF65-F5344CB8AC3E}">
        <p14:creationId xmlns:p14="http://schemas.microsoft.com/office/powerpoint/2010/main" val="148148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R) Daily Edit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253E48-F01A-C040-9F45-1F9C5FDF10AA}"/>
              </a:ext>
            </a:extLst>
          </p:cNvPr>
          <p:cNvSpPr/>
          <p:nvPr userDrawn="1"/>
        </p:nvSpPr>
        <p:spPr>
          <a:xfrm>
            <a:off x="2297625" y="2268252"/>
            <a:ext cx="8660516" cy="2826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7200" b="0" i="0" spc="300" baseline="0" dirty="0">
                <a:solidFill>
                  <a:srgbClr val="154983"/>
                </a:solidFill>
                <a:latin typeface="Arial Rounded MT Bold" panose="020F0704030504030204" pitchFamily="34" charset="0"/>
              </a:rPr>
              <a:t>Reviewing</a:t>
            </a:r>
          </a:p>
          <a:p>
            <a:pPr algn="l"/>
            <a:r>
              <a:rPr lang="en-US" sz="7200" b="0" i="0" spc="300" baseline="0" dirty="0">
                <a:solidFill>
                  <a:srgbClr val="154983"/>
                </a:solidFill>
                <a:latin typeface="Arial Rounded MT Bold" panose="020F0704030504030204" pitchFamily="34" charset="0"/>
              </a:rPr>
              <a:t>what </a:t>
            </a:r>
            <a:r>
              <a:rPr lang="en-US" sz="7200" b="0" i="0" dirty="0">
                <a:solidFill>
                  <a:srgbClr val="154983"/>
                </a:solidFill>
                <a:latin typeface="Arial Rounded MT Bold" panose="020F0704030504030204" pitchFamily="34" charset="0"/>
              </a:rPr>
              <a:t>we know</a:t>
            </a:r>
          </a:p>
        </p:txBody>
      </p:sp>
      <p:sp>
        <p:nvSpPr>
          <p:cNvPr id="5" name="TextBox 4">
            <a:extLst>
              <a:ext uri="{FF2B5EF4-FFF2-40B4-BE49-F238E27FC236}">
                <a16:creationId xmlns:a16="http://schemas.microsoft.com/office/drawing/2014/main" id="{3BD815F0-1745-0C4E-A5DC-70E741C78081}"/>
              </a:ext>
            </a:extLst>
          </p:cNvPr>
          <p:cNvSpPr txBox="1"/>
          <p:nvPr userDrawn="1"/>
        </p:nvSpPr>
        <p:spPr>
          <a:xfrm>
            <a:off x="2447768" y="1699225"/>
            <a:ext cx="3221182" cy="789710"/>
          </a:xfrm>
          <a:prstGeom prst="round2DiagRect">
            <a:avLst/>
          </a:prstGeom>
          <a:solidFill>
            <a:srgbClr val="1891AC"/>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en-US" sz="3600" b="0" i="0" dirty="0">
                <a:solidFill>
                  <a:schemeClr val="bg1"/>
                </a:solidFill>
                <a:latin typeface="Arial Rounded MT Bold" panose="020F0704030504030204" pitchFamily="34" charset="0"/>
                <a:cs typeface="Futura Medium" panose="020B0602020204020303" pitchFamily="34" charset="-79"/>
              </a:rPr>
              <a:t>Daily Review </a:t>
            </a:r>
          </a:p>
        </p:txBody>
      </p:sp>
    </p:spTree>
    <p:extLst>
      <p:ext uri="{BB962C8B-B14F-4D97-AF65-F5344CB8AC3E}">
        <p14:creationId xmlns:p14="http://schemas.microsoft.com/office/powerpoint/2010/main" val="1018990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R) New Topic">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253E48-F01A-C040-9F45-1F9C5FDF10AA}"/>
              </a:ext>
            </a:extLst>
          </p:cNvPr>
          <p:cNvSpPr/>
          <p:nvPr userDrawn="1"/>
        </p:nvSpPr>
        <p:spPr>
          <a:xfrm>
            <a:off x="2297625" y="2268252"/>
            <a:ext cx="8660516" cy="2826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7200" b="0" i="0" spc="300" baseline="0" dirty="0">
                <a:solidFill>
                  <a:srgbClr val="154983"/>
                </a:solidFill>
                <a:latin typeface="Arial Rounded MT Bold" panose="020F0704030504030204" pitchFamily="34" charset="0"/>
              </a:rPr>
              <a:t>What we are learning today</a:t>
            </a:r>
            <a:endParaRPr lang="en-US" sz="7200" b="0" i="0" dirty="0">
              <a:solidFill>
                <a:srgbClr val="154983"/>
              </a:solidFill>
              <a:latin typeface="Arial Rounded MT Bold" panose="020F0704030504030204" pitchFamily="34" charset="0"/>
            </a:endParaRPr>
          </a:p>
        </p:txBody>
      </p:sp>
      <p:sp>
        <p:nvSpPr>
          <p:cNvPr id="5" name="TextBox 4">
            <a:extLst>
              <a:ext uri="{FF2B5EF4-FFF2-40B4-BE49-F238E27FC236}">
                <a16:creationId xmlns:a16="http://schemas.microsoft.com/office/drawing/2014/main" id="{3BD815F0-1745-0C4E-A5DC-70E741C78081}"/>
              </a:ext>
            </a:extLst>
          </p:cNvPr>
          <p:cNvSpPr txBox="1"/>
          <p:nvPr userDrawn="1"/>
        </p:nvSpPr>
        <p:spPr>
          <a:xfrm>
            <a:off x="2447768" y="1699225"/>
            <a:ext cx="2797472" cy="789710"/>
          </a:xfrm>
          <a:prstGeom prst="round2DiagRect">
            <a:avLst/>
          </a:prstGeom>
          <a:solidFill>
            <a:srgbClr val="1891AC"/>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en-US" sz="3600" b="0" i="0" dirty="0">
                <a:solidFill>
                  <a:schemeClr val="bg1"/>
                </a:solidFill>
                <a:latin typeface="Arial Rounded MT Bold" panose="020F0704030504030204" pitchFamily="34" charset="0"/>
                <a:cs typeface="Futura Medium" panose="020B0602020204020303" pitchFamily="34" charset="-79"/>
              </a:rPr>
              <a:t>New Topic</a:t>
            </a:r>
          </a:p>
        </p:txBody>
      </p:sp>
    </p:spTree>
    <p:extLst>
      <p:ext uri="{BB962C8B-B14F-4D97-AF65-F5344CB8AC3E}">
        <p14:creationId xmlns:p14="http://schemas.microsoft.com/office/powerpoint/2010/main" val="421269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EI) Learning Goal Setup">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2D0F5F-0DBB-47A9-9535-5081A996AADA}"/>
              </a:ext>
            </a:extLst>
          </p:cNvPr>
          <p:cNvSpPr txBox="1"/>
          <p:nvPr userDrawn="1"/>
        </p:nvSpPr>
        <p:spPr>
          <a:xfrm>
            <a:off x="9146009" y="602344"/>
            <a:ext cx="2034232" cy="358796"/>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en-US" sz="1400" b="0" i="0" dirty="0">
                <a:solidFill>
                  <a:schemeClr val="bg1"/>
                </a:solidFill>
                <a:latin typeface="Arial Rounded MT Bold" panose="020F0704030504030204" pitchFamily="34" charset="0"/>
                <a:cs typeface="Futura Medium" panose="020B0602020204020303" pitchFamily="34" charset="-79"/>
              </a:rPr>
              <a:t>Learning Objective</a:t>
            </a:r>
          </a:p>
        </p:txBody>
      </p:sp>
      <p:sp>
        <p:nvSpPr>
          <p:cNvPr id="13" name="TextBox 12">
            <a:extLst>
              <a:ext uri="{FF2B5EF4-FFF2-40B4-BE49-F238E27FC236}">
                <a16:creationId xmlns:a16="http://schemas.microsoft.com/office/drawing/2014/main" id="{B727232C-B92E-457E-B352-F618EC28E4D8}"/>
              </a:ext>
            </a:extLst>
          </p:cNvPr>
          <p:cNvSpPr txBox="1"/>
          <p:nvPr userDrawn="1"/>
        </p:nvSpPr>
        <p:spPr>
          <a:xfrm>
            <a:off x="8926325" y="2926415"/>
            <a:ext cx="2260256" cy="358796"/>
          </a:xfrm>
          <a:custGeom>
            <a:avLst/>
            <a:gdLst>
              <a:gd name="connsiteX0" fmla="*/ 0 w 2017486"/>
              <a:gd name="connsiteY0" fmla="*/ 61515 h 369085"/>
              <a:gd name="connsiteX1" fmla="*/ 61515 w 2017486"/>
              <a:gd name="connsiteY1" fmla="*/ 0 h 369085"/>
              <a:gd name="connsiteX2" fmla="*/ 1955971 w 2017486"/>
              <a:gd name="connsiteY2" fmla="*/ 0 h 369085"/>
              <a:gd name="connsiteX3" fmla="*/ 2017486 w 2017486"/>
              <a:gd name="connsiteY3" fmla="*/ 61515 h 369085"/>
              <a:gd name="connsiteX4" fmla="*/ 2017486 w 2017486"/>
              <a:gd name="connsiteY4" fmla="*/ 307570 h 369085"/>
              <a:gd name="connsiteX5" fmla="*/ 1955971 w 2017486"/>
              <a:gd name="connsiteY5" fmla="*/ 369085 h 369085"/>
              <a:gd name="connsiteX6" fmla="*/ 61515 w 2017486"/>
              <a:gd name="connsiteY6" fmla="*/ 369085 h 369085"/>
              <a:gd name="connsiteX7" fmla="*/ 0 w 2017486"/>
              <a:gd name="connsiteY7" fmla="*/ 307570 h 369085"/>
              <a:gd name="connsiteX8" fmla="*/ 0 w 2017486"/>
              <a:gd name="connsiteY8" fmla="*/ 61515 h 369085"/>
              <a:gd name="connsiteX0" fmla="*/ 0 w 2017486"/>
              <a:gd name="connsiteY0" fmla="*/ 61515 h 369085"/>
              <a:gd name="connsiteX1" fmla="*/ 61515 w 2017486"/>
              <a:gd name="connsiteY1" fmla="*/ 0 h 369085"/>
              <a:gd name="connsiteX2" fmla="*/ 1955971 w 2017486"/>
              <a:gd name="connsiteY2" fmla="*/ 0 h 369085"/>
              <a:gd name="connsiteX3" fmla="*/ 2017486 w 2017486"/>
              <a:gd name="connsiteY3" fmla="*/ 61515 h 369085"/>
              <a:gd name="connsiteX4" fmla="*/ 2017486 w 2017486"/>
              <a:gd name="connsiteY4" fmla="*/ 307570 h 369085"/>
              <a:gd name="connsiteX5" fmla="*/ 1674617 w 2017486"/>
              <a:gd name="connsiteY5" fmla="*/ 348988 h 369085"/>
              <a:gd name="connsiteX6" fmla="*/ 61515 w 2017486"/>
              <a:gd name="connsiteY6" fmla="*/ 369085 h 369085"/>
              <a:gd name="connsiteX7" fmla="*/ 0 w 2017486"/>
              <a:gd name="connsiteY7" fmla="*/ 307570 h 369085"/>
              <a:gd name="connsiteX8" fmla="*/ 0 w 2017486"/>
              <a:gd name="connsiteY8" fmla="*/ 61515 h 369085"/>
              <a:gd name="connsiteX0" fmla="*/ 0 w 2017486"/>
              <a:gd name="connsiteY0" fmla="*/ 61515 h 369085"/>
              <a:gd name="connsiteX1" fmla="*/ 61515 w 2017486"/>
              <a:gd name="connsiteY1" fmla="*/ 0 h 369085"/>
              <a:gd name="connsiteX2" fmla="*/ 1955971 w 2017486"/>
              <a:gd name="connsiteY2" fmla="*/ 0 h 369085"/>
              <a:gd name="connsiteX3" fmla="*/ 2017486 w 2017486"/>
              <a:gd name="connsiteY3" fmla="*/ 61515 h 369085"/>
              <a:gd name="connsiteX4" fmla="*/ 1896905 w 2017486"/>
              <a:gd name="connsiteY4" fmla="*/ 197039 h 369085"/>
              <a:gd name="connsiteX5" fmla="*/ 1674617 w 2017486"/>
              <a:gd name="connsiteY5" fmla="*/ 348988 h 369085"/>
              <a:gd name="connsiteX6" fmla="*/ 61515 w 2017486"/>
              <a:gd name="connsiteY6" fmla="*/ 369085 h 369085"/>
              <a:gd name="connsiteX7" fmla="*/ 0 w 2017486"/>
              <a:gd name="connsiteY7" fmla="*/ 307570 h 369085"/>
              <a:gd name="connsiteX8" fmla="*/ 0 w 2017486"/>
              <a:gd name="connsiteY8" fmla="*/ 61515 h 369085"/>
              <a:gd name="connsiteX0" fmla="*/ 0 w 2007437"/>
              <a:gd name="connsiteY0" fmla="*/ 68942 h 376512"/>
              <a:gd name="connsiteX1" fmla="*/ 61515 w 2007437"/>
              <a:gd name="connsiteY1" fmla="*/ 7427 h 376512"/>
              <a:gd name="connsiteX2" fmla="*/ 1955971 w 2007437"/>
              <a:gd name="connsiteY2" fmla="*/ 7427 h 376512"/>
              <a:gd name="connsiteX3" fmla="*/ 2007437 w 2007437"/>
              <a:gd name="connsiteY3" fmla="*/ 18700 h 376512"/>
              <a:gd name="connsiteX4" fmla="*/ 1896905 w 2007437"/>
              <a:gd name="connsiteY4" fmla="*/ 204466 h 376512"/>
              <a:gd name="connsiteX5" fmla="*/ 1674617 w 2007437"/>
              <a:gd name="connsiteY5" fmla="*/ 356415 h 376512"/>
              <a:gd name="connsiteX6" fmla="*/ 61515 w 2007437"/>
              <a:gd name="connsiteY6" fmla="*/ 376512 h 376512"/>
              <a:gd name="connsiteX7" fmla="*/ 0 w 2007437"/>
              <a:gd name="connsiteY7" fmla="*/ 314997 h 376512"/>
              <a:gd name="connsiteX8" fmla="*/ 0 w 2007437"/>
              <a:gd name="connsiteY8" fmla="*/ 68942 h 37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7437" h="376512">
                <a:moveTo>
                  <a:pt x="0" y="68942"/>
                </a:moveTo>
                <a:cubicBezTo>
                  <a:pt x="0" y="34968"/>
                  <a:pt x="27541" y="7427"/>
                  <a:pt x="61515" y="7427"/>
                </a:cubicBezTo>
                <a:lnTo>
                  <a:pt x="1955971" y="7427"/>
                </a:lnTo>
                <a:cubicBezTo>
                  <a:pt x="1989945" y="7427"/>
                  <a:pt x="2007437" y="-15274"/>
                  <a:pt x="2007437" y="18700"/>
                </a:cubicBezTo>
                <a:lnTo>
                  <a:pt x="1896905" y="204466"/>
                </a:lnTo>
                <a:cubicBezTo>
                  <a:pt x="1896905" y="238440"/>
                  <a:pt x="1708591" y="356415"/>
                  <a:pt x="1674617" y="356415"/>
                </a:cubicBezTo>
                <a:cubicBezTo>
                  <a:pt x="1043132" y="356415"/>
                  <a:pt x="693000" y="376512"/>
                  <a:pt x="61515" y="376512"/>
                </a:cubicBezTo>
                <a:cubicBezTo>
                  <a:pt x="27541" y="376512"/>
                  <a:pt x="0" y="348971"/>
                  <a:pt x="0" y="314997"/>
                </a:cubicBezTo>
                <a:lnTo>
                  <a:pt x="0" y="68942"/>
                </a:lnTo>
                <a:close/>
              </a:path>
            </a:pathLst>
          </a:cu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lvl="0" algn="ctr"/>
            <a:r>
              <a:rPr lang="en-US" sz="1400" b="0" i="0" dirty="0">
                <a:solidFill>
                  <a:schemeClr val="bg1"/>
                </a:solidFill>
                <a:latin typeface="Arial Rounded MT Bold" panose="020F0704030504030204" pitchFamily="34" charset="0"/>
                <a:cs typeface="Futura Medium" panose="020B0602020204020303" pitchFamily="34" charset="-79"/>
              </a:rPr>
              <a:t>Think - Pair - Share</a:t>
            </a:r>
          </a:p>
        </p:txBody>
      </p:sp>
      <p:sp>
        <p:nvSpPr>
          <p:cNvPr id="15" name="Text Placeholder 2">
            <a:extLst>
              <a:ext uri="{FF2B5EF4-FFF2-40B4-BE49-F238E27FC236}">
                <a16:creationId xmlns:a16="http://schemas.microsoft.com/office/drawing/2014/main" id="{D8D8F44C-757A-43E7-8713-76A89DF6C4D9}"/>
              </a:ext>
            </a:extLst>
          </p:cNvPr>
          <p:cNvSpPr>
            <a:spLocks noGrp="1"/>
          </p:cNvSpPr>
          <p:nvPr>
            <p:ph type="body" sz="quarter" idx="16" hasCustomPrompt="1"/>
          </p:nvPr>
        </p:nvSpPr>
        <p:spPr>
          <a:xfrm>
            <a:off x="432958" y="3689575"/>
            <a:ext cx="10745582" cy="2651940"/>
          </a:xfrm>
          <a:prstGeom prst="round2DiagRect">
            <a:avLst/>
          </a:prstGeom>
          <a:noFill/>
          <a:ln w="38100">
            <a:solidFill>
              <a:srgbClr val="1891AC"/>
            </a:solidFill>
          </a:ln>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ea typeface="Verdana" panose="020B0604030504040204" pitchFamily="34" charset="0"/>
              </a:defRPr>
            </a:lvl1pPr>
          </a:lstStyle>
          <a:p>
            <a:pPr lvl="0"/>
            <a:r>
              <a:rPr lang="en-AU" dirty="0"/>
              <a:t/>
            </a:r>
            <a:br>
              <a:rPr lang="en-AU" dirty="0"/>
            </a:br>
            <a:r>
              <a:rPr lang="en-AU" dirty="0"/>
              <a:t>State a specific task you will be setting at the end of the lesson,</a:t>
            </a:r>
            <a:br>
              <a:rPr lang="en-AU" dirty="0"/>
            </a:br>
            <a:r>
              <a:rPr lang="en-AU" dirty="0"/>
              <a:t>to assess whether students have been successful</a:t>
            </a:r>
            <a:br>
              <a:rPr lang="en-AU" dirty="0"/>
            </a:br>
            <a:r>
              <a:rPr lang="en-AU" dirty="0"/>
              <a:t>in obtaining the learning objective.</a:t>
            </a:r>
          </a:p>
          <a:p>
            <a:pPr lvl="0"/>
            <a:endParaRPr lang="en-AU" dirty="0"/>
          </a:p>
        </p:txBody>
      </p:sp>
      <p:sp>
        <p:nvSpPr>
          <p:cNvPr id="10" name="Text Placeholder 2">
            <a:extLst>
              <a:ext uri="{FF2B5EF4-FFF2-40B4-BE49-F238E27FC236}">
                <a16:creationId xmlns:a16="http://schemas.microsoft.com/office/drawing/2014/main" id="{C2A00B02-7DD1-4010-8743-E8E43F8620E6}"/>
              </a:ext>
            </a:extLst>
          </p:cNvPr>
          <p:cNvSpPr>
            <a:spLocks noGrp="1"/>
          </p:cNvSpPr>
          <p:nvPr>
            <p:ph type="body" sz="quarter" idx="18" hasCustomPrompt="1"/>
          </p:nvPr>
        </p:nvSpPr>
        <p:spPr>
          <a:xfrm>
            <a:off x="432958" y="602344"/>
            <a:ext cx="10745582" cy="2651940"/>
          </a:xfrm>
          <a:prstGeom prst="round2DiagRect">
            <a:avLst/>
          </a:prstGeom>
          <a:ln w="38100">
            <a:solidFill>
              <a:srgbClr val="154983"/>
            </a:solidFill>
          </a:ln>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ea typeface="Verdana" panose="020B0604030504040204" pitchFamily="34" charset="0"/>
              </a:defRPr>
            </a:lvl1pPr>
          </a:lstStyle>
          <a:p>
            <a:pPr lvl="0"/>
            <a:r>
              <a:rPr lang="en-AU" dirty="0"/>
              <a:t>A statement describing what the students</a:t>
            </a:r>
            <a:br>
              <a:rPr lang="en-AU" dirty="0"/>
            </a:br>
            <a:r>
              <a:rPr lang="en-AU" dirty="0"/>
              <a:t>will be able to do by the end of the lesson.</a:t>
            </a:r>
            <a:br>
              <a:rPr lang="en-AU" dirty="0"/>
            </a:br>
            <a:r>
              <a:rPr lang="en-AU" dirty="0"/>
              <a:t/>
            </a:r>
            <a:br>
              <a:rPr lang="en-AU" dirty="0"/>
            </a:br>
            <a:r>
              <a:rPr lang="en-AU" dirty="0"/>
              <a:t>E.g. ‘Write direct speech using</a:t>
            </a:r>
            <a:br>
              <a:rPr lang="en-AU" dirty="0"/>
            </a:br>
            <a:r>
              <a:rPr lang="en-AU" dirty="0"/>
              <a:t>correct punctuation and grammar.’</a:t>
            </a:r>
          </a:p>
        </p:txBody>
      </p:sp>
      <p:sp>
        <p:nvSpPr>
          <p:cNvPr id="6" name="TextBox 5">
            <a:extLst>
              <a:ext uri="{FF2B5EF4-FFF2-40B4-BE49-F238E27FC236}">
                <a16:creationId xmlns:a16="http://schemas.microsoft.com/office/drawing/2014/main" id="{AB21FC50-7983-4BBE-87BD-F3ED203B330F}"/>
              </a:ext>
            </a:extLst>
          </p:cNvPr>
          <p:cNvSpPr txBox="1"/>
          <p:nvPr userDrawn="1"/>
        </p:nvSpPr>
        <p:spPr>
          <a:xfrm>
            <a:off x="9146009" y="3677498"/>
            <a:ext cx="2034234" cy="358796"/>
          </a:xfrm>
          <a:prstGeom prst="round2DiagRect">
            <a:avLst/>
          </a:prstGeom>
          <a:solidFill>
            <a:srgbClr val="1891AC"/>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en-US" sz="1400" b="0" i="0" dirty="0">
                <a:solidFill>
                  <a:schemeClr val="bg1"/>
                </a:solidFill>
                <a:latin typeface="Arial Rounded MT Bold" panose="020F0704030504030204" pitchFamily="34" charset="0"/>
                <a:cs typeface="Futura Medium" panose="020B0602020204020303" pitchFamily="34" charset="-79"/>
              </a:rPr>
              <a:t>Success Criteria</a:t>
            </a:r>
          </a:p>
        </p:txBody>
      </p:sp>
    </p:spTree>
    <p:extLst>
      <p:ext uri="{BB962C8B-B14F-4D97-AF65-F5344CB8AC3E}">
        <p14:creationId xmlns:p14="http://schemas.microsoft.com/office/powerpoint/2010/main" val="146499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Picture 15" descr="A close up of a sign&#10;&#10;Description generated with high confidence">
            <a:extLst>
              <a:ext uri="{FF2B5EF4-FFF2-40B4-BE49-F238E27FC236}">
                <a16:creationId xmlns:a16="http://schemas.microsoft.com/office/drawing/2014/main" id="{13A659E6-21FF-4CC9-8E57-FD0FBCBE0BC2}"/>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1480799" y="120291"/>
            <a:ext cx="591127" cy="763415"/>
          </a:xfrm>
          <a:prstGeom prst="rect">
            <a:avLst/>
          </a:prstGeom>
        </p:spPr>
      </p:pic>
    </p:spTree>
    <p:extLst>
      <p:ext uri="{BB962C8B-B14F-4D97-AF65-F5344CB8AC3E}">
        <p14:creationId xmlns:p14="http://schemas.microsoft.com/office/powerpoint/2010/main" val="437327389"/>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77" r:id="rId3"/>
    <p:sldLayoutId id="2147483680" r:id="rId4"/>
    <p:sldLayoutId id="2147483661" r:id="rId5"/>
    <p:sldLayoutId id="2147483662" r:id="rId6"/>
    <p:sldLayoutId id="2147483679" r:id="rId7"/>
    <p:sldLayoutId id="2147483682" r:id="rId8"/>
    <p:sldLayoutId id="2147483667" r:id="rId9"/>
    <p:sldLayoutId id="2147483668" r:id="rId10"/>
    <p:sldLayoutId id="2147483669" r:id="rId11"/>
    <p:sldLayoutId id="2147483670" r:id="rId12"/>
    <p:sldLayoutId id="2147483678" r:id="rId13"/>
    <p:sldLayoutId id="2147483671" r:id="rId14"/>
    <p:sldLayoutId id="2147483672" r:id="rId15"/>
    <p:sldLayoutId id="2147483660" r:id="rId16"/>
    <p:sldLayoutId id="2147483681"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www.google.com.au/url?sa=i&amp;rct=j&amp;q=&amp;esrc=s&amp;source=images&amp;cd=&amp;cad=rja&amp;uact=8&amp;ved=0ahUKEwiCh-C1jfTWAhVIW5QKHYfPDEIQjRwIBw&amp;url=http://merlinone.com/how-does-search-work-in-a-dam-software-solution-part-3-power-of-taxonomy-includes-video-demo/&amp;psig=AOvVaw3dejsDFKPSS4QYtmb-mC_u&amp;ust=1508207037940515"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hyperlink" Target="http://www.google.com.au/url?sa=i&amp;rct=j&amp;q=&amp;esrc=s&amp;source=images&amp;cd=&amp;cad=rja&amp;uact=8&amp;ved=0ahUKEwjs99zx-PPWAhXDX5QKHQWPAhoQjRwIBw&amp;url=http://academygenbioii.pbworks.com/w/page/62137668/Section%2026_1:%20Taxonomy&amp;psig=AOvVaw14JImFLjd3-CSkm9i8gw7K&amp;ust=1508202106975859"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hyperlink" Target="https://www.google.com.au/url?sa=i&amp;rct=j&amp;q=&amp;esrc=s&amp;source=images&amp;cd=&amp;cad=rja&amp;uact=8&amp;ved=0ahUKEwjepov0jvnWAhXox1QKHZ-UBZIQjRwIBw&amp;url=https://www.pinterest.com/pin/520799144386337060/&amp;psig=AOvVaw1zBoZaUEgsWRhMcRvI4_gF&amp;ust=1508379825063420"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au/url?sa=i&amp;rct=j&amp;q=&amp;esrc=s&amp;source=images&amp;cd=&amp;cad=rja&amp;uact=8&amp;ved=0ahUKEwiWlb-NlfnWAhVDwVQKHSbKBhEQjRwIBw&amp;url=https://en.wikipedia.org/wiki/Taxonomic_rank&amp;psig=AOvVaw1zBoZaUEgsWRhMcRvI4_gF&amp;ust=1508379825063420"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hyperlink" Target="http://www.google.com.au/url?sa=i&amp;rct=j&amp;q=&amp;esrc=s&amp;source=images&amp;cd=&amp;cad=rja&amp;uact=8&amp;ved=0ahUKEwj2ovS4lfnWAhWrwVQKHWeABVsQjRwIBw&amp;url=http://ib.bioninja.com.au/standard-level/topic-5-evolution-and-biodi/53-classification-of-biodiv/classification.html&amp;psig=AOvVaw1zBoZaUEgsWRhMcRvI4_gF&amp;ust=1508379825063420"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hyperlink" Target="https://k10outline.scsa.wa.edu.au/home/p-10-curriculum/codes/science/year-7/acssu111"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30.tiff"/><Relationship Id="rId4" Type="http://schemas.openxmlformats.org/officeDocument/2006/relationships/image" Target="../media/image29.tiff"/></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31.jpe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hyperlink" Target="http://www.google.com.au/url?sa=i&amp;rct=j&amp;q=&amp;esrc=s&amp;source=images&amp;cd=&amp;cad=rja&amp;uact=8&amp;ved=0ahUKEwiCh-C1jfTWAhVIW5QKHYfPDEIQjRwIBw&amp;url=http://merlinone.com/how-does-search-work-in-a-dam-software-solution-part-3-power-of-taxonomy-includes-video-demo/&amp;psig=AOvVaw3dejsDFKPSS4QYtmb-mC_u&amp;ust=1508207037940515"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10.jpeg"/></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Classifying Organisms</a:t>
            </a:r>
            <a:br>
              <a:rPr lang="en-US" dirty="0"/>
            </a:br>
            <a:endParaRPr lang="en-US" dirty="0"/>
          </a:p>
        </p:txBody>
      </p:sp>
      <p:sp>
        <p:nvSpPr>
          <p:cNvPr id="3" name="Subtitle 2"/>
          <p:cNvSpPr>
            <a:spLocks noGrp="1"/>
          </p:cNvSpPr>
          <p:nvPr>
            <p:ph type="subTitle" idx="1"/>
          </p:nvPr>
        </p:nvSpPr>
        <p:spPr/>
        <p:txBody>
          <a:bodyPr/>
          <a:lstStyle/>
          <a:p>
            <a:r>
              <a:rPr lang="en-US" dirty="0"/>
              <a:t>Teach Well</a:t>
            </a:r>
          </a:p>
        </p:txBody>
      </p:sp>
    </p:spTree>
    <p:extLst>
      <p:ext uri="{BB962C8B-B14F-4D97-AF65-F5344CB8AC3E}">
        <p14:creationId xmlns:p14="http://schemas.microsoft.com/office/powerpoint/2010/main" val="1953946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80558" y="1488744"/>
            <a:ext cx="7909285" cy="3123013"/>
          </a:xfrm>
        </p:spPr>
        <p:txBody>
          <a:bodyPr/>
          <a:lstStyle/>
          <a:p>
            <a:r>
              <a:rPr lang="en-AU" sz="2200" dirty="0"/>
              <a:t>A scientific name has two parts: </a:t>
            </a:r>
            <a:r>
              <a:rPr lang="en-AU" sz="2200" i="1" dirty="0">
                <a:solidFill>
                  <a:schemeClr val="accent6"/>
                </a:solidFill>
              </a:rPr>
              <a:t>Genus</a:t>
            </a:r>
            <a:r>
              <a:rPr lang="en-AU" sz="2200" i="1" dirty="0"/>
              <a:t> and </a:t>
            </a:r>
            <a:r>
              <a:rPr lang="en-AU" sz="2200" i="1" dirty="0">
                <a:solidFill>
                  <a:srgbClr val="FF1FD4"/>
                </a:solidFill>
              </a:rPr>
              <a:t>species</a:t>
            </a:r>
          </a:p>
          <a:p>
            <a:r>
              <a:rPr lang="en-AU" sz="2200" dirty="0"/>
              <a:t>and tells us the relationship between organisms.</a:t>
            </a:r>
          </a:p>
          <a:p>
            <a:endParaRPr lang="en-US" dirty="0"/>
          </a:p>
        </p:txBody>
      </p:sp>
      <p:sp>
        <p:nvSpPr>
          <p:cNvPr id="3" name="Text Placeholder 2"/>
          <p:cNvSpPr>
            <a:spLocks noGrp="1"/>
          </p:cNvSpPr>
          <p:nvPr>
            <p:ph type="body" sz="quarter" idx="13"/>
          </p:nvPr>
        </p:nvSpPr>
        <p:spPr/>
        <p:txBody>
          <a:bodyPr/>
          <a:lstStyle/>
          <a:p>
            <a:r>
              <a:rPr lang="en-AU" dirty="0"/>
              <a:t>Scientific Naming</a:t>
            </a:r>
          </a:p>
          <a:p>
            <a:endParaRPr lang="en-US" dirty="0"/>
          </a:p>
        </p:txBody>
      </p:sp>
      <p:pic>
        <p:nvPicPr>
          <p:cNvPr id="4" name="Picture 2" descr="Image result for taxonomy kingdom">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39"/>
          <a:stretch/>
        </p:blipFill>
        <p:spPr bwMode="auto">
          <a:xfrm>
            <a:off x="2703442" y="2296634"/>
            <a:ext cx="6772403" cy="426742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280557" y="2899938"/>
            <a:ext cx="2693634" cy="3040040"/>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200" i="1" dirty="0" err="1">
                <a:latin typeface="Verdana" charset="0"/>
                <a:ea typeface="Verdana" charset="0"/>
                <a:cs typeface="Verdana" charset="0"/>
              </a:rPr>
              <a:t>Eg</a:t>
            </a:r>
            <a:r>
              <a:rPr lang="en-AU" sz="2200" i="1" dirty="0">
                <a:latin typeface="Verdana" charset="0"/>
                <a:ea typeface="Verdana" charset="0"/>
                <a:cs typeface="Verdana" charset="0"/>
              </a:rPr>
              <a:t>.</a:t>
            </a:r>
          </a:p>
          <a:p>
            <a:endParaRPr lang="en-AU" sz="2200" i="1" dirty="0">
              <a:latin typeface="Verdana" charset="0"/>
              <a:ea typeface="Verdana" charset="0"/>
              <a:cs typeface="Verdana" charset="0"/>
            </a:endParaRPr>
          </a:p>
          <a:p>
            <a:r>
              <a:rPr lang="en-AU" sz="2200" b="1" dirty="0">
                <a:latin typeface="Verdana" charset="0"/>
                <a:ea typeface="Verdana" charset="0"/>
                <a:cs typeface="Verdana" charset="0"/>
              </a:rPr>
              <a:t>Grizzly bear</a:t>
            </a:r>
          </a:p>
          <a:p>
            <a:endParaRPr lang="en-AU" sz="2200" dirty="0">
              <a:latin typeface="Verdana" charset="0"/>
              <a:ea typeface="Verdana" charset="0"/>
              <a:cs typeface="Verdana" charset="0"/>
            </a:endParaRPr>
          </a:p>
          <a:p>
            <a:r>
              <a:rPr lang="en-AU" sz="2200" dirty="0">
                <a:latin typeface="Verdana" charset="0"/>
                <a:ea typeface="Verdana" charset="0"/>
                <a:cs typeface="Verdana" charset="0"/>
              </a:rPr>
              <a:t>Genus: </a:t>
            </a:r>
            <a:r>
              <a:rPr lang="en-AU" sz="2200" i="1" dirty="0" err="1">
                <a:solidFill>
                  <a:srgbClr val="00B050"/>
                </a:solidFill>
                <a:latin typeface="Verdana" charset="0"/>
                <a:ea typeface="Verdana" charset="0"/>
                <a:cs typeface="Verdana" charset="0"/>
              </a:rPr>
              <a:t>Ursus</a:t>
            </a:r>
            <a:endParaRPr lang="en-AU" sz="2200" i="1" dirty="0">
              <a:solidFill>
                <a:srgbClr val="00B050"/>
              </a:solidFill>
              <a:latin typeface="Verdana" charset="0"/>
              <a:ea typeface="Verdana" charset="0"/>
              <a:cs typeface="Verdana" charset="0"/>
            </a:endParaRPr>
          </a:p>
          <a:p>
            <a:endParaRPr lang="en-AU" sz="2200" dirty="0">
              <a:latin typeface="Verdana" charset="0"/>
              <a:ea typeface="Verdana" charset="0"/>
              <a:cs typeface="Verdana" charset="0"/>
            </a:endParaRPr>
          </a:p>
          <a:p>
            <a:r>
              <a:rPr lang="en-AU" sz="2200" dirty="0">
                <a:latin typeface="Verdana" charset="0"/>
                <a:ea typeface="Verdana" charset="0"/>
                <a:cs typeface="Verdana" charset="0"/>
              </a:rPr>
              <a:t>Species: </a:t>
            </a:r>
            <a:r>
              <a:rPr lang="en-AU" sz="2200" i="1" dirty="0" err="1">
                <a:solidFill>
                  <a:srgbClr val="FF1FD4"/>
                </a:solidFill>
                <a:latin typeface="Verdana" charset="0"/>
                <a:ea typeface="Verdana" charset="0"/>
                <a:cs typeface="Verdana" charset="0"/>
              </a:rPr>
              <a:t>horribilis</a:t>
            </a:r>
            <a:endParaRPr lang="en-AU" sz="2200" i="1" dirty="0">
              <a:solidFill>
                <a:srgbClr val="FF1FD4"/>
              </a:solidFill>
              <a:latin typeface="Verdana" charset="0"/>
              <a:ea typeface="Verdana" charset="0"/>
              <a:cs typeface="Verdana" charset="0"/>
            </a:endParaRPr>
          </a:p>
          <a:p>
            <a:endParaRPr lang="en-AU" sz="2200" i="1" dirty="0">
              <a:solidFill>
                <a:srgbClr val="FF1FD4"/>
              </a:solidFill>
              <a:latin typeface="Verdana" charset="0"/>
              <a:ea typeface="Verdana" charset="0"/>
              <a:cs typeface="Verdana" charset="0"/>
            </a:endParaRPr>
          </a:p>
          <a:p>
            <a:endParaRPr lang="en-AU" sz="2200" i="1" dirty="0">
              <a:solidFill>
                <a:srgbClr val="FF1FD4"/>
              </a:solidFill>
              <a:latin typeface="Verdana" charset="0"/>
              <a:ea typeface="Verdana" charset="0"/>
              <a:cs typeface="Verdana" charset="0"/>
            </a:endParaRPr>
          </a:p>
          <a:p>
            <a:r>
              <a:rPr lang="en-AU" sz="2200" dirty="0">
                <a:latin typeface="Verdana" charset="0"/>
                <a:ea typeface="Verdana" charset="0"/>
                <a:cs typeface="Verdana" charset="0"/>
              </a:rPr>
              <a:t>Scientific name: = </a:t>
            </a:r>
            <a:r>
              <a:rPr lang="en-AU" sz="2200" i="1" u="sng" dirty="0" err="1">
                <a:latin typeface="Verdana" charset="0"/>
                <a:ea typeface="Verdana" charset="0"/>
                <a:cs typeface="Verdana" charset="0"/>
              </a:rPr>
              <a:t>Ursus</a:t>
            </a:r>
            <a:r>
              <a:rPr lang="en-AU" sz="2200" i="1" u="sng" dirty="0">
                <a:latin typeface="Verdana" charset="0"/>
                <a:ea typeface="Verdana" charset="0"/>
                <a:cs typeface="Verdana" charset="0"/>
              </a:rPr>
              <a:t> </a:t>
            </a:r>
            <a:r>
              <a:rPr lang="en-AU" sz="2200" i="1" u="sng" dirty="0" err="1">
                <a:latin typeface="Verdana" charset="0"/>
                <a:ea typeface="Verdana" charset="0"/>
                <a:cs typeface="Verdana" charset="0"/>
              </a:rPr>
              <a:t>horribilis</a:t>
            </a:r>
            <a:endParaRPr lang="en-AU" sz="2200" i="1" u="sng" dirty="0">
              <a:latin typeface="Verdana" charset="0"/>
              <a:ea typeface="Verdana" charset="0"/>
              <a:cs typeface="Verdana" charset="0"/>
            </a:endParaRPr>
          </a:p>
        </p:txBody>
      </p:sp>
      <p:sp>
        <p:nvSpPr>
          <p:cNvPr id="6" name="TextBox 5">
            <a:extLst>
              <a:ext uri="{FF2B5EF4-FFF2-40B4-BE49-F238E27FC236}">
                <a16:creationId xmlns:a16="http://schemas.microsoft.com/office/drawing/2014/main" id="{24367AC2-1BC4-44C7-9B06-D3EF2A3D196B}"/>
              </a:ext>
            </a:extLst>
          </p:cNvPr>
          <p:cNvSpPr txBox="1"/>
          <p:nvPr/>
        </p:nvSpPr>
        <p:spPr>
          <a:xfrm>
            <a:off x="9560909" y="1318799"/>
            <a:ext cx="2623411" cy="1384995"/>
          </a:xfrm>
          <a:prstGeom prst="rect">
            <a:avLst/>
          </a:prstGeom>
          <a:solidFill>
            <a:schemeClr val="bg1"/>
          </a:solidFill>
          <a:ln>
            <a:solidFill>
              <a:schemeClr val="accent2">
                <a:lumMod val="75000"/>
              </a:schemeClr>
            </a:solidFill>
          </a:ln>
        </p:spPr>
        <p:txBody>
          <a:bodyPr wrap="square" rtlCol="0" anchor="t" anchorCtr="0">
            <a:spAutoFit/>
          </a:bodyPr>
          <a:lstStyle/>
          <a:p>
            <a:pPr>
              <a:defRPr/>
            </a:pPr>
            <a:r>
              <a:rPr lang="en-AU" sz="1400" dirty="0">
                <a:latin typeface="Verdana" charset="0"/>
                <a:ea typeface="Verdana" charset="0"/>
                <a:cs typeface="Verdana" charset="0"/>
              </a:rPr>
              <a:t>Which is the correct scientific name for a </a:t>
            </a:r>
            <a:r>
              <a:rPr lang="en-AU" sz="1400" b="1" dirty="0">
                <a:latin typeface="Verdana" charset="0"/>
                <a:ea typeface="Verdana" charset="0"/>
                <a:cs typeface="Verdana" charset="0"/>
              </a:rPr>
              <a:t>black bear</a:t>
            </a:r>
            <a:r>
              <a:rPr lang="en-AU" sz="1400" dirty="0">
                <a:latin typeface="Verdana" charset="0"/>
                <a:ea typeface="Verdana" charset="0"/>
                <a:cs typeface="Verdana" charset="0"/>
              </a:rPr>
              <a:t>?</a:t>
            </a:r>
          </a:p>
          <a:p>
            <a:pPr marL="342900" indent="-342900">
              <a:buFontTx/>
              <a:buAutoNum type="alphaLcParenR"/>
              <a:defRPr/>
            </a:pPr>
            <a:r>
              <a:rPr lang="en-AU" sz="1400" i="1" u="sng" dirty="0" err="1">
                <a:latin typeface="Verdana" charset="0"/>
                <a:ea typeface="Verdana" charset="0"/>
                <a:cs typeface="Verdana" charset="0"/>
              </a:rPr>
              <a:t>Ursus</a:t>
            </a:r>
            <a:r>
              <a:rPr lang="en-AU" sz="1400" i="1" u="sng" dirty="0">
                <a:latin typeface="Verdana" charset="0"/>
                <a:ea typeface="Verdana" charset="0"/>
                <a:cs typeface="Verdana" charset="0"/>
              </a:rPr>
              <a:t> </a:t>
            </a:r>
            <a:r>
              <a:rPr lang="en-AU" sz="1400" i="1" u="sng" dirty="0" err="1">
                <a:latin typeface="Verdana" charset="0"/>
                <a:ea typeface="Verdana" charset="0"/>
                <a:cs typeface="Verdana" charset="0"/>
              </a:rPr>
              <a:t>horribilis</a:t>
            </a:r>
            <a:endParaRPr lang="en-AU" sz="1400" i="1" u="sng" dirty="0">
              <a:latin typeface="Verdana" charset="0"/>
              <a:ea typeface="Verdana" charset="0"/>
              <a:cs typeface="Verdana" charset="0"/>
            </a:endParaRPr>
          </a:p>
          <a:p>
            <a:pPr marL="342900" indent="-342900">
              <a:buFontTx/>
              <a:buAutoNum type="alphaLcParenR"/>
              <a:defRPr/>
            </a:pPr>
            <a:r>
              <a:rPr lang="en-AU" sz="1400" i="1" u="sng" dirty="0" err="1">
                <a:latin typeface="Verdana" charset="0"/>
                <a:ea typeface="Verdana" charset="0"/>
                <a:cs typeface="Verdana" charset="0"/>
              </a:rPr>
              <a:t>Ursus</a:t>
            </a:r>
            <a:r>
              <a:rPr lang="en-AU" sz="1400" i="1" u="sng" dirty="0">
                <a:latin typeface="Verdana" charset="0"/>
                <a:ea typeface="Verdana" charset="0"/>
                <a:cs typeface="Verdana" charset="0"/>
              </a:rPr>
              <a:t> </a:t>
            </a:r>
            <a:r>
              <a:rPr lang="en-AU" sz="1400" i="1" u="sng" dirty="0" err="1">
                <a:latin typeface="Verdana" charset="0"/>
                <a:ea typeface="Verdana" charset="0"/>
                <a:cs typeface="Verdana" charset="0"/>
              </a:rPr>
              <a:t>americanus</a:t>
            </a:r>
            <a:endParaRPr lang="en-AU" sz="1400" i="1" u="sng" dirty="0">
              <a:latin typeface="Verdana" charset="0"/>
              <a:ea typeface="Verdana" charset="0"/>
              <a:cs typeface="Verdana" charset="0"/>
            </a:endParaRPr>
          </a:p>
          <a:p>
            <a:pPr marL="342900" indent="-342900">
              <a:buFontTx/>
              <a:buAutoNum type="alphaLcParenR"/>
              <a:defRPr/>
            </a:pPr>
            <a:r>
              <a:rPr lang="en-AU" sz="1400" i="1" u="sng" dirty="0" err="1">
                <a:latin typeface="Verdana" charset="0"/>
                <a:ea typeface="Verdana" charset="0"/>
                <a:cs typeface="Verdana" charset="0"/>
              </a:rPr>
              <a:t>americanus</a:t>
            </a:r>
            <a:endParaRPr lang="en-AU" sz="1400" u="sng" dirty="0">
              <a:latin typeface="Verdana" charset="0"/>
              <a:ea typeface="Verdana" charset="0"/>
              <a:cs typeface="Verdana" charset="0"/>
            </a:endParaRPr>
          </a:p>
        </p:txBody>
      </p:sp>
      <p:sp>
        <p:nvSpPr>
          <p:cNvPr id="7" name="TextBox 6">
            <a:extLst>
              <a:ext uri="{FF2B5EF4-FFF2-40B4-BE49-F238E27FC236}">
                <a16:creationId xmlns:a16="http://schemas.microsoft.com/office/drawing/2014/main" id="{921F2EB4-83B3-4C30-9E65-F6CF03B51434}"/>
              </a:ext>
            </a:extLst>
          </p:cNvPr>
          <p:cNvSpPr txBox="1"/>
          <p:nvPr/>
        </p:nvSpPr>
        <p:spPr>
          <a:xfrm>
            <a:off x="9560909" y="967478"/>
            <a:ext cx="2631091" cy="351321"/>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a:t>
            </a:r>
            <a:endParaRPr lang="en-AU" sz="1400" dirty="0">
              <a:solidFill>
                <a:schemeClr val="bg1"/>
              </a:solidFill>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65AD7D24-10B0-44F4-AAFE-083481FF8776}"/>
              </a:ext>
            </a:extLst>
          </p:cNvPr>
          <p:cNvSpPr txBox="1"/>
          <p:nvPr/>
        </p:nvSpPr>
        <p:spPr>
          <a:xfrm>
            <a:off x="9550276" y="2844764"/>
            <a:ext cx="2631091" cy="351321"/>
          </a:xfrm>
          <a:prstGeom prst="roundRect">
            <a:avLst/>
          </a:prstGeom>
          <a:solidFill>
            <a:srgbClr val="852F9B"/>
          </a:solidFill>
          <a:ln w="38100">
            <a:solidFill>
              <a:srgbClr val="852F9B"/>
            </a:solidFill>
            <a:round/>
          </a:ln>
        </p:spPr>
        <p:txBody>
          <a:bodyPr wrap="square" rtlCol="0">
            <a:spAutoFit/>
          </a:bodyPr>
          <a:lstStyle/>
          <a:p>
            <a:pPr algn="ctr"/>
            <a:r>
              <a:rPr lang="en-AU" sz="1400" dirty="0">
                <a:solidFill>
                  <a:schemeClr val="bg1"/>
                </a:solidFill>
                <a:latin typeface="Arial Rounded MT Bold" panose="020F0704030504030204" pitchFamily="34" charset="0"/>
              </a:rPr>
              <a:t>The Steps:       </a:t>
            </a:r>
            <a:endParaRPr lang="en-AU" sz="1400" dirty="0">
              <a:solidFill>
                <a:schemeClr val="bg1"/>
              </a:solidFill>
              <a:latin typeface="Verdana" panose="020B0604030504040204" pitchFamily="34" charset="0"/>
              <a:ea typeface="Verdana" panose="020B0604030504040204" pitchFamily="34" charset="0"/>
              <a:cs typeface="Futura Medium" panose="020B0602020204020303" pitchFamily="34" charset="-79"/>
            </a:endParaRPr>
          </a:p>
        </p:txBody>
      </p:sp>
      <p:sp>
        <p:nvSpPr>
          <p:cNvPr id="10" name="TextBox 9">
            <a:extLst>
              <a:ext uri="{FF2B5EF4-FFF2-40B4-BE49-F238E27FC236}">
                <a16:creationId xmlns:a16="http://schemas.microsoft.com/office/drawing/2014/main" id="{24367AC2-1BC4-44C7-9B06-D3EF2A3D196B}"/>
              </a:ext>
            </a:extLst>
          </p:cNvPr>
          <p:cNvSpPr txBox="1"/>
          <p:nvPr/>
        </p:nvSpPr>
        <p:spPr>
          <a:xfrm>
            <a:off x="9540941" y="3186145"/>
            <a:ext cx="2623411" cy="1815882"/>
          </a:xfrm>
          <a:prstGeom prst="rect">
            <a:avLst/>
          </a:prstGeom>
          <a:solidFill>
            <a:schemeClr val="bg1"/>
          </a:solidFill>
          <a:ln>
            <a:solidFill>
              <a:schemeClr val="accent2">
                <a:lumMod val="75000"/>
              </a:schemeClr>
            </a:solidFill>
          </a:ln>
        </p:spPr>
        <p:txBody>
          <a:bodyPr wrap="square" rtlCol="0" anchor="t" anchorCtr="0">
            <a:spAutoFit/>
          </a:bodyPr>
          <a:lstStyle/>
          <a:p>
            <a:pPr marL="238125" indent="-179388">
              <a:buAutoNum type="arabicPeriod"/>
            </a:pPr>
            <a:r>
              <a:rPr lang="en-AU" sz="1400" dirty="0">
                <a:latin typeface="Verdana" charset="0"/>
                <a:ea typeface="Verdana" charset="0"/>
                <a:cs typeface="Verdana" charset="0"/>
              </a:rPr>
              <a:t>Identify the Genus and species</a:t>
            </a:r>
          </a:p>
          <a:p>
            <a:pPr marL="238125" indent="-179388">
              <a:buAutoNum type="arabicPeriod"/>
            </a:pPr>
            <a:r>
              <a:rPr lang="en-AU" sz="1400" dirty="0">
                <a:latin typeface="Verdana" charset="0"/>
                <a:ea typeface="Verdana" charset="0"/>
                <a:cs typeface="Verdana" charset="0"/>
              </a:rPr>
              <a:t>Write the Genus name first with a capital letter</a:t>
            </a:r>
          </a:p>
          <a:p>
            <a:pPr marL="238125" indent="-179388">
              <a:buAutoNum type="arabicPeriod"/>
            </a:pPr>
            <a:r>
              <a:rPr lang="en-AU" sz="1400" dirty="0">
                <a:latin typeface="Verdana" charset="0"/>
                <a:ea typeface="Verdana" charset="0"/>
                <a:cs typeface="Verdana" charset="0"/>
              </a:rPr>
              <a:t>Write the species name second with a lower case letter</a:t>
            </a:r>
          </a:p>
          <a:p>
            <a:pPr marL="238125" indent="-179388">
              <a:buAutoNum type="arabicPeriod"/>
            </a:pPr>
            <a:r>
              <a:rPr lang="en-AU" sz="1400" dirty="0">
                <a:latin typeface="Verdana" charset="0"/>
                <a:ea typeface="Verdana" charset="0"/>
                <a:cs typeface="Verdana" charset="0"/>
              </a:rPr>
              <a:t>Underline both words</a:t>
            </a:r>
          </a:p>
        </p:txBody>
      </p:sp>
      <p:sp>
        <p:nvSpPr>
          <p:cNvPr id="11" name="Rectangle 10"/>
          <p:cNvSpPr/>
          <p:nvPr/>
        </p:nvSpPr>
        <p:spPr>
          <a:xfrm>
            <a:off x="7257549" y="5839969"/>
            <a:ext cx="2413377" cy="33713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AU" sz="1600" b="1" dirty="0">
                <a:solidFill>
                  <a:schemeClr val="tx1"/>
                </a:solidFill>
                <a:latin typeface="Calibri" charset="0"/>
                <a:ea typeface="Calibri" charset="0"/>
                <a:cs typeface="Calibri" charset="0"/>
              </a:rPr>
              <a:t>SPECIES -</a:t>
            </a:r>
            <a:r>
              <a:rPr lang="en-AU" sz="1600" b="1" dirty="0" err="1">
                <a:solidFill>
                  <a:srgbClr val="FF1FD4"/>
                </a:solidFill>
                <a:latin typeface="+mj-lt"/>
              </a:rPr>
              <a:t>americanus</a:t>
            </a:r>
            <a:endParaRPr lang="en-AU" sz="1600" b="1" dirty="0">
              <a:solidFill>
                <a:srgbClr val="FF1FD4"/>
              </a:solidFill>
              <a:latin typeface="+mj-lt"/>
            </a:endParaRPr>
          </a:p>
        </p:txBody>
      </p:sp>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5420" y="6134199"/>
            <a:ext cx="647798" cy="351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028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7A22E0-29BC-444B-BD2D-936E3BACBDEB}"/>
              </a:ext>
            </a:extLst>
          </p:cNvPr>
          <p:cNvSpPr>
            <a:spLocks noGrp="1"/>
          </p:cNvSpPr>
          <p:nvPr>
            <p:ph type="body" sz="quarter" idx="13"/>
          </p:nvPr>
        </p:nvSpPr>
        <p:spPr/>
        <p:txBody>
          <a:bodyPr/>
          <a:lstStyle/>
          <a:p>
            <a:r>
              <a:rPr lang="en-AU" dirty="0"/>
              <a:t>Scientific Naming</a:t>
            </a:r>
          </a:p>
          <a:p>
            <a:endParaRPr lang="en-AU" dirty="0"/>
          </a:p>
        </p:txBody>
      </p:sp>
      <p:sp>
        <p:nvSpPr>
          <p:cNvPr id="3" name="Text Placeholder 2">
            <a:extLst>
              <a:ext uri="{FF2B5EF4-FFF2-40B4-BE49-F238E27FC236}">
                <a16:creationId xmlns:a16="http://schemas.microsoft.com/office/drawing/2014/main" id="{0473134D-5A29-4E1F-BDF9-B5BAD68104BE}"/>
              </a:ext>
            </a:extLst>
          </p:cNvPr>
          <p:cNvSpPr>
            <a:spLocks noGrp="1"/>
          </p:cNvSpPr>
          <p:nvPr>
            <p:ph type="body" sz="quarter" idx="15"/>
          </p:nvPr>
        </p:nvSpPr>
        <p:spPr>
          <a:xfrm>
            <a:off x="280559" y="1511066"/>
            <a:ext cx="4484630" cy="5084852"/>
          </a:xfrm>
        </p:spPr>
        <p:txBody>
          <a:bodyPr/>
          <a:lstStyle/>
          <a:p>
            <a:r>
              <a:rPr lang="en-AU" sz="2200" dirty="0"/>
              <a:t>A scientific name has two parts: </a:t>
            </a:r>
            <a:r>
              <a:rPr lang="en-AU" sz="2200" i="1" dirty="0">
                <a:solidFill>
                  <a:schemeClr val="accent6"/>
                </a:solidFill>
              </a:rPr>
              <a:t>Genus</a:t>
            </a:r>
            <a:r>
              <a:rPr lang="en-AU" sz="2200" i="1" dirty="0"/>
              <a:t> and </a:t>
            </a:r>
            <a:r>
              <a:rPr lang="en-AU" sz="2200" i="1" dirty="0">
                <a:solidFill>
                  <a:srgbClr val="FF1FD4"/>
                </a:solidFill>
              </a:rPr>
              <a:t>species</a:t>
            </a:r>
          </a:p>
          <a:p>
            <a:r>
              <a:rPr lang="en-AU" sz="2200" dirty="0"/>
              <a:t>and tells us the relationship between organisms.</a:t>
            </a:r>
          </a:p>
          <a:p>
            <a:endParaRPr lang="en-AU" dirty="0"/>
          </a:p>
        </p:txBody>
      </p:sp>
      <p:sp>
        <p:nvSpPr>
          <p:cNvPr id="25" name="TextBox 24">
            <a:extLst>
              <a:ext uri="{FF2B5EF4-FFF2-40B4-BE49-F238E27FC236}">
                <a16:creationId xmlns:a16="http://schemas.microsoft.com/office/drawing/2014/main" id="{D4295DFC-F0FB-4E8C-A9D1-4090A286460C}"/>
              </a:ext>
            </a:extLst>
          </p:cNvPr>
          <p:cNvSpPr txBox="1"/>
          <p:nvPr/>
        </p:nvSpPr>
        <p:spPr>
          <a:xfrm>
            <a:off x="2773269" y="5065878"/>
            <a:ext cx="1302699" cy="1061829"/>
          </a:xfrm>
          <a:prstGeom prst="rect">
            <a:avLst/>
          </a:prstGeom>
          <a:noFill/>
        </p:spPr>
        <p:txBody>
          <a:bodyPr wrap="square" rtlCol="0">
            <a:spAutoFit/>
          </a:bodyPr>
          <a:lstStyle/>
          <a:p>
            <a:pPr algn="ctr"/>
            <a:r>
              <a:rPr lang="en-AU" sz="900" dirty="0">
                <a:solidFill>
                  <a:srgbClr val="FFFFFF"/>
                </a:solidFill>
                <a:latin typeface="Verdana" panose="020B0604030504040204" pitchFamily="34" charset="0"/>
                <a:ea typeface="Verdana" panose="020B0604030504040204" pitchFamily="34" charset="0"/>
              </a:rPr>
              <a:t>This is a good box to remind yourself to do something. Such as get them to write their answer on their whiteboard. </a:t>
            </a:r>
          </a:p>
        </p:txBody>
      </p:sp>
      <p:sp>
        <p:nvSpPr>
          <p:cNvPr id="5" name="TextBox 4">
            <a:extLst>
              <a:ext uri="{FF2B5EF4-FFF2-40B4-BE49-F238E27FC236}">
                <a16:creationId xmlns:a16="http://schemas.microsoft.com/office/drawing/2014/main" id="{24367AC2-1BC4-44C7-9B06-D3EF2A3D196B}"/>
              </a:ext>
            </a:extLst>
          </p:cNvPr>
          <p:cNvSpPr txBox="1"/>
          <p:nvPr/>
        </p:nvSpPr>
        <p:spPr>
          <a:xfrm>
            <a:off x="9560909" y="1318799"/>
            <a:ext cx="2623411" cy="2031325"/>
          </a:xfrm>
          <a:prstGeom prst="rect">
            <a:avLst/>
          </a:prstGeom>
          <a:solidFill>
            <a:schemeClr val="bg1"/>
          </a:solidFill>
          <a:ln>
            <a:solidFill>
              <a:schemeClr val="accent2">
                <a:lumMod val="75000"/>
              </a:schemeClr>
            </a:solidFill>
          </a:ln>
        </p:spPr>
        <p:txBody>
          <a:bodyPr wrap="square" rtlCol="0" anchor="t" anchorCtr="0">
            <a:spAutoFit/>
          </a:bodyPr>
          <a:lstStyle/>
          <a:p>
            <a:pPr>
              <a:defRPr/>
            </a:pPr>
            <a:r>
              <a:rPr lang="en-AU" sz="1400" dirty="0">
                <a:latin typeface="Verdana" charset="0"/>
                <a:ea typeface="Verdana" charset="0"/>
                <a:cs typeface="Verdana" charset="0"/>
              </a:rPr>
              <a:t>Which is the correct scientific name for a human?</a:t>
            </a:r>
          </a:p>
          <a:p>
            <a:pPr marL="342900" indent="-342900">
              <a:buFontTx/>
              <a:buAutoNum type="alphaLcParenR"/>
              <a:defRPr/>
            </a:pPr>
            <a:r>
              <a:rPr lang="en-AU" sz="1400" i="1" u="sng" dirty="0">
                <a:latin typeface="Verdana" charset="0"/>
                <a:ea typeface="Verdana" charset="0"/>
                <a:cs typeface="Verdana" charset="0"/>
              </a:rPr>
              <a:t>Homo</a:t>
            </a:r>
          </a:p>
          <a:p>
            <a:pPr marL="342900" indent="-342900">
              <a:buFontTx/>
              <a:buAutoNum type="alphaLcParenR"/>
              <a:defRPr/>
            </a:pPr>
            <a:r>
              <a:rPr lang="en-AU" sz="1400" i="1" u="sng" dirty="0">
                <a:latin typeface="Verdana" charset="0"/>
                <a:ea typeface="Verdana" charset="0"/>
                <a:cs typeface="Verdana" charset="0"/>
              </a:rPr>
              <a:t>Homo sapiens</a:t>
            </a:r>
          </a:p>
          <a:p>
            <a:pPr marL="342900" indent="-342900">
              <a:buFontTx/>
              <a:buAutoNum type="alphaLcParenR"/>
              <a:defRPr/>
            </a:pPr>
            <a:r>
              <a:rPr lang="en-AU" sz="1400" u="sng" dirty="0">
                <a:latin typeface="Verdana" charset="0"/>
                <a:ea typeface="Verdana" charset="0"/>
                <a:cs typeface="Verdana" charset="0"/>
              </a:rPr>
              <a:t>Wise man</a:t>
            </a:r>
          </a:p>
          <a:p>
            <a:pPr>
              <a:defRPr/>
            </a:pPr>
            <a:endParaRPr lang="en-AU" sz="1400" dirty="0">
              <a:latin typeface="Verdana" charset="0"/>
              <a:ea typeface="Verdana" charset="0"/>
              <a:cs typeface="Verdana" charset="0"/>
            </a:endParaRPr>
          </a:p>
          <a:p>
            <a:pPr>
              <a:defRPr/>
            </a:pPr>
            <a:r>
              <a:rPr lang="en-AU" sz="1400" dirty="0">
                <a:latin typeface="Verdana" charset="0"/>
                <a:ea typeface="Verdana" charset="0"/>
                <a:cs typeface="Verdana" charset="0"/>
              </a:rPr>
              <a:t>Be prepared to give a reason for your answer. </a:t>
            </a:r>
          </a:p>
        </p:txBody>
      </p:sp>
      <p:sp>
        <p:nvSpPr>
          <p:cNvPr id="6" name="TextBox 5">
            <a:extLst>
              <a:ext uri="{FF2B5EF4-FFF2-40B4-BE49-F238E27FC236}">
                <a16:creationId xmlns:a16="http://schemas.microsoft.com/office/drawing/2014/main" id="{921F2EB4-83B3-4C30-9E65-F6CF03B51434}"/>
              </a:ext>
            </a:extLst>
          </p:cNvPr>
          <p:cNvSpPr txBox="1"/>
          <p:nvPr/>
        </p:nvSpPr>
        <p:spPr>
          <a:xfrm>
            <a:off x="9560909" y="967478"/>
            <a:ext cx="2631091" cy="351321"/>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a:t>
            </a:r>
            <a:endParaRPr lang="en-AU" sz="1400" dirty="0">
              <a:solidFill>
                <a:schemeClr val="bg1"/>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24367AC2-1BC4-44C7-9B06-D3EF2A3D196B}"/>
              </a:ext>
            </a:extLst>
          </p:cNvPr>
          <p:cNvSpPr txBox="1"/>
          <p:nvPr/>
        </p:nvSpPr>
        <p:spPr>
          <a:xfrm>
            <a:off x="9568589" y="4053492"/>
            <a:ext cx="2623411" cy="1815882"/>
          </a:xfrm>
          <a:prstGeom prst="rect">
            <a:avLst/>
          </a:prstGeom>
          <a:solidFill>
            <a:schemeClr val="bg1"/>
          </a:solidFill>
          <a:ln>
            <a:solidFill>
              <a:schemeClr val="accent2">
                <a:lumMod val="75000"/>
              </a:schemeClr>
            </a:solidFill>
          </a:ln>
        </p:spPr>
        <p:txBody>
          <a:bodyPr wrap="square" rtlCol="0" anchor="t" anchorCtr="0">
            <a:spAutoFit/>
          </a:bodyPr>
          <a:lstStyle/>
          <a:p>
            <a:pPr marL="238125" indent="-179388">
              <a:buAutoNum type="arabicPeriod"/>
            </a:pPr>
            <a:r>
              <a:rPr lang="en-AU" sz="1400" dirty="0">
                <a:latin typeface="Verdana" charset="0"/>
                <a:ea typeface="Verdana" charset="0"/>
                <a:cs typeface="Verdana" charset="0"/>
              </a:rPr>
              <a:t>Identify the Genus and species</a:t>
            </a:r>
          </a:p>
          <a:p>
            <a:pPr marL="238125" indent="-179388">
              <a:buAutoNum type="arabicPeriod"/>
            </a:pPr>
            <a:r>
              <a:rPr lang="en-AU" sz="1400" dirty="0">
                <a:latin typeface="Verdana" charset="0"/>
                <a:ea typeface="Verdana" charset="0"/>
                <a:cs typeface="Verdana" charset="0"/>
              </a:rPr>
              <a:t>Write the Genus name first with a capital letter</a:t>
            </a:r>
          </a:p>
          <a:p>
            <a:pPr marL="238125" indent="-179388">
              <a:buAutoNum type="arabicPeriod"/>
            </a:pPr>
            <a:r>
              <a:rPr lang="en-AU" sz="1400" dirty="0">
                <a:latin typeface="Verdana" charset="0"/>
                <a:ea typeface="Verdana" charset="0"/>
                <a:cs typeface="Verdana" charset="0"/>
              </a:rPr>
              <a:t>Write the species name second with a lower case letter</a:t>
            </a:r>
          </a:p>
          <a:p>
            <a:pPr marL="238125" indent="-179388">
              <a:buAutoNum type="arabicPeriod"/>
            </a:pPr>
            <a:r>
              <a:rPr lang="en-AU" sz="1400" dirty="0">
                <a:latin typeface="Verdana" charset="0"/>
                <a:ea typeface="Verdana" charset="0"/>
                <a:cs typeface="Verdana" charset="0"/>
              </a:rPr>
              <a:t>Underline both words</a:t>
            </a:r>
          </a:p>
        </p:txBody>
      </p:sp>
      <p:sp>
        <p:nvSpPr>
          <p:cNvPr id="8" name="TextBox 7">
            <a:extLst>
              <a:ext uri="{FF2B5EF4-FFF2-40B4-BE49-F238E27FC236}">
                <a16:creationId xmlns:a16="http://schemas.microsoft.com/office/drawing/2014/main" id="{65AD7D24-10B0-44F4-AAFE-083481FF8776}"/>
              </a:ext>
            </a:extLst>
          </p:cNvPr>
          <p:cNvSpPr txBox="1"/>
          <p:nvPr/>
        </p:nvSpPr>
        <p:spPr>
          <a:xfrm>
            <a:off x="9553229" y="3701445"/>
            <a:ext cx="2631091" cy="351321"/>
          </a:xfrm>
          <a:prstGeom prst="roundRect">
            <a:avLst/>
          </a:prstGeom>
          <a:solidFill>
            <a:srgbClr val="852F9B"/>
          </a:solidFill>
          <a:ln w="38100">
            <a:solidFill>
              <a:srgbClr val="852F9B"/>
            </a:solidFill>
            <a:round/>
          </a:ln>
        </p:spPr>
        <p:txBody>
          <a:bodyPr wrap="square" rtlCol="0">
            <a:spAutoFit/>
          </a:bodyPr>
          <a:lstStyle/>
          <a:p>
            <a:pPr algn="ctr"/>
            <a:r>
              <a:rPr lang="en-AU" sz="1400" dirty="0">
                <a:solidFill>
                  <a:schemeClr val="bg1"/>
                </a:solidFill>
                <a:latin typeface="Arial Rounded MT Bold" panose="020F0704030504030204" pitchFamily="34" charset="0"/>
              </a:rPr>
              <a:t>The Steps:       </a:t>
            </a:r>
            <a:endParaRPr lang="en-AU" sz="1400" dirty="0">
              <a:solidFill>
                <a:schemeClr val="bg1"/>
              </a:solidFill>
              <a:latin typeface="Verdana" panose="020B0604030504040204" pitchFamily="34" charset="0"/>
              <a:ea typeface="Verdana" panose="020B0604030504040204" pitchFamily="34" charset="0"/>
              <a:cs typeface="Futura Medium" panose="020B0602020204020303" pitchFamily="34" charset="-79"/>
            </a:endParaRPr>
          </a:p>
        </p:txBody>
      </p:sp>
      <p:pic>
        <p:nvPicPr>
          <p:cNvPr id="9" name="Picture 2" descr="Image result for animal kingdom taxonomy primates">
            <a:hlinkClick r:id="rId3" invalidUrl="http://www.google.com.au/url?sa=i&amp;rct=j&amp;q=&amp;esrc=s&amp;source=images&amp;cd=&amp;cad=rja&amp;uact=8&amp;ved=0ahUKEwjs99zx-PPWAhXDX5QKHQWPAhoQjRwIBw&amp;url=http://academygenbioii.pbworks.com/w/page/62137668/Section 26_1: Taxonomy&amp;psig=AOvVaw14JImFLjd3-CSkm9i8gw7K&amp;ust=1508202106975859"/>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47" y="0"/>
            <a:ext cx="4323123" cy="6728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28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animal kingdom taxonomy">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2145" y="35936"/>
            <a:ext cx="6213403" cy="6822064"/>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B57A22E0-29BC-444B-BD2D-936E3BACBDEB}"/>
              </a:ext>
            </a:extLst>
          </p:cNvPr>
          <p:cNvSpPr>
            <a:spLocks noGrp="1"/>
          </p:cNvSpPr>
          <p:nvPr>
            <p:ph type="body" sz="quarter" idx="13"/>
          </p:nvPr>
        </p:nvSpPr>
        <p:spPr/>
        <p:txBody>
          <a:bodyPr/>
          <a:lstStyle/>
          <a:p>
            <a:r>
              <a:rPr lang="en-AU" dirty="0"/>
              <a:t>Scientific Naming</a:t>
            </a:r>
          </a:p>
          <a:p>
            <a:endParaRPr lang="en-AU" dirty="0"/>
          </a:p>
        </p:txBody>
      </p:sp>
      <p:sp>
        <p:nvSpPr>
          <p:cNvPr id="3" name="Text Placeholder 2">
            <a:extLst>
              <a:ext uri="{FF2B5EF4-FFF2-40B4-BE49-F238E27FC236}">
                <a16:creationId xmlns:a16="http://schemas.microsoft.com/office/drawing/2014/main" id="{0473134D-5A29-4E1F-BDF9-B5BAD68104BE}"/>
              </a:ext>
            </a:extLst>
          </p:cNvPr>
          <p:cNvSpPr>
            <a:spLocks noGrp="1"/>
          </p:cNvSpPr>
          <p:nvPr>
            <p:ph type="body" sz="quarter" idx="15"/>
          </p:nvPr>
        </p:nvSpPr>
        <p:spPr>
          <a:xfrm>
            <a:off x="280559" y="1511066"/>
            <a:ext cx="4484630" cy="5084852"/>
          </a:xfrm>
        </p:spPr>
        <p:txBody>
          <a:bodyPr/>
          <a:lstStyle/>
          <a:p>
            <a:r>
              <a:rPr lang="en-AU" sz="2200" dirty="0"/>
              <a:t>A scientific name has two parts: </a:t>
            </a:r>
            <a:r>
              <a:rPr lang="en-AU" sz="2200" i="1" dirty="0">
                <a:solidFill>
                  <a:schemeClr val="accent6"/>
                </a:solidFill>
              </a:rPr>
              <a:t>Genus</a:t>
            </a:r>
            <a:r>
              <a:rPr lang="en-AU" sz="2200" i="1" dirty="0"/>
              <a:t> and </a:t>
            </a:r>
            <a:r>
              <a:rPr lang="en-AU" sz="2200" i="1" dirty="0">
                <a:solidFill>
                  <a:srgbClr val="FF1FD4"/>
                </a:solidFill>
              </a:rPr>
              <a:t>species</a:t>
            </a:r>
          </a:p>
          <a:p>
            <a:r>
              <a:rPr lang="en-AU" sz="2200" dirty="0"/>
              <a:t>and tells us the relationship between organisms.</a:t>
            </a:r>
          </a:p>
          <a:p>
            <a:endParaRPr lang="en-AU" dirty="0"/>
          </a:p>
        </p:txBody>
      </p:sp>
      <p:sp>
        <p:nvSpPr>
          <p:cNvPr id="25" name="TextBox 24">
            <a:extLst>
              <a:ext uri="{FF2B5EF4-FFF2-40B4-BE49-F238E27FC236}">
                <a16:creationId xmlns:a16="http://schemas.microsoft.com/office/drawing/2014/main" id="{D4295DFC-F0FB-4E8C-A9D1-4090A286460C}"/>
              </a:ext>
            </a:extLst>
          </p:cNvPr>
          <p:cNvSpPr txBox="1"/>
          <p:nvPr/>
        </p:nvSpPr>
        <p:spPr>
          <a:xfrm>
            <a:off x="2773269" y="5065878"/>
            <a:ext cx="1302699" cy="1061829"/>
          </a:xfrm>
          <a:prstGeom prst="rect">
            <a:avLst/>
          </a:prstGeom>
          <a:noFill/>
        </p:spPr>
        <p:txBody>
          <a:bodyPr wrap="square" rtlCol="0">
            <a:spAutoFit/>
          </a:bodyPr>
          <a:lstStyle/>
          <a:p>
            <a:pPr algn="ctr"/>
            <a:r>
              <a:rPr lang="en-AU" sz="900" dirty="0">
                <a:solidFill>
                  <a:srgbClr val="FFFFFF"/>
                </a:solidFill>
                <a:latin typeface="Verdana" panose="020B0604030504040204" pitchFamily="34" charset="0"/>
                <a:ea typeface="Verdana" panose="020B0604030504040204" pitchFamily="34" charset="0"/>
              </a:rPr>
              <a:t>This is a good box to remind yourself to do something. Such as get them to write their answer on their whiteboard. </a:t>
            </a:r>
          </a:p>
        </p:txBody>
      </p:sp>
      <p:sp>
        <p:nvSpPr>
          <p:cNvPr id="5" name="TextBox 4">
            <a:extLst>
              <a:ext uri="{FF2B5EF4-FFF2-40B4-BE49-F238E27FC236}">
                <a16:creationId xmlns:a16="http://schemas.microsoft.com/office/drawing/2014/main" id="{24367AC2-1BC4-44C7-9B06-D3EF2A3D196B}"/>
              </a:ext>
            </a:extLst>
          </p:cNvPr>
          <p:cNvSpPr txBox="1"/>
          <p:nvPr/>
        </p:nvSpPr>
        <p:spPr>
          <a:xfrm>
            <a:off x="9560909" y="1318799"/>
            <a:ext cx="2623411" cy="738664"/>
          </a:xfrm>
          <a:prstGeom prst="rect">
            <a:avLst/>
          </a:prstGeom>
          <a:solidFill>
            <a:schemeClr val="bg1"/>
          </a:solidFill>
          <a:ln>
            <a:solidFill>
              <a:schemeClr val="accent2">
                <a:lumMod val="75000"/>
              </a:schemeClr>
            </a:solidFill>
          </a:ln>
        </p:spPr>
        <p:txBody>
          <a:bodyPr wrap="square" rtlCol="0" anchor="t" anchorCtr="0">
            <a:spAutoFit/>
          </a:bodyPr>
          <a:lstStyle/>
          <a:p>
            <a:pPr>
              <a:defRPr/>
            </a:pPr>
            <a:r>
              <a:rPr lang="en-AU" sz="1400" dirty="0">
                <a:latin typeface="Verdana" charset="0"/>
                <a:ea typeface="Verdana" charset="0"/>
                <a:cs typeface="Verdana" charset="0"/>
              </a:rPr>
              <a:t>What is the name of the Genus the leopard is grouped in?</a:t>
            </a:r>
          </a:p>
        </p:txBody>
      </p:sp>
      <p:sp>
        <p:nvSpPr>
          <p:cNvPr id="6" name="TextBox 5">
            <a:extLst>
              <a:ext uri="{FF2B5EF4-FFF2-40B4-BE49-F238E27FC236}">
                <a16:creationId xmlns:a16="http://schemas.microsoft.com/office/drawing/2014/main" id="{921F2EB4-83B3-4C30-9E65-F6CF03B51434}"/>
              </a:ext>
            </a:extLst>
          </p:cNvPr>
          <p:cNvSpPr txBox="1"/>
          <p:nvPr/>
        </p:nvSpPr>
        <p:spPr>
          <a:xfrm>
            <a:off x="9560909" y="967478"/>
            <a:ext cx="2631091" cy="351321"/>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 1</a:t>
            </a:r>
            <a:endParaRPr lang="en-AU" sz="1400" dirty="0">
              <a:solidFill>
                <a:schemeClr val="bg1"/>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24367AC2-1BC4-44C7-9B06-D3EF2A3D196B}"/>
              </a:ext>
            </a:extLst>
          </p:cNvPr>
          <p:cNvSpPr txBox="1"/>
          <p:nvPr/>
        </p:nvSpPr>
        <p:spPr>
          <a:xfrm>
            <a:off x="9553227" y="3708914"/>
            <a:ext cx="2623411" cy="1815882"/>
          </a:xfrm>
          <a:prstGeom prst="rect">
            <a:avLst/>
          </a:prstGeom>
          <a:solidFill>
            <a:schemeClr val="bg1"/>
          </a:solidFill>
          <a:ln>
            <a:solidFill>
              <a:schemeClr val="accent2">
                <a:lumMod val="75000"/>
              </a:schemeClr>
            </a:solidFill>
          </a:ln>
        </p:spPr>
        <p:txBody>
          <a:bodyPr wrap="square" rtlCol="0" anchor="t" anchorCtr="0">
            <a:spAutoFit/>
          </a:bodyPr>
          <a:lstStyle/>
          <a:p>
            <a:pPr marL="238125" indent="-179388">
              <a:buAutoNum type="arabicPeriod"/>
            </a:pPr>
            <a:r>
              <a:rPr lang="en-AU" sz="1400" dirty="0">
                <a:latin typeface="Verdana" charset="0"/>
                <a:ea typeface="Verdana" charset="0"/>
                <a:cs typeface="Verdana" charset="0"/>
              </a:rPr>
              <a:t>Identify the Genus and species</a:t>
            </a:r>
          </a:p>
          <a:p>
            <a:pPr marL="238125" indent="-179388">
              <a:buAutoNum type="arabicPeriod"/>
            </a:pPr>
            <a:r>
              <a:rPr lang="en-AU" sz="1400" dirty="0">
                <a:latin typeface="Verdana" charset="0"/>
                <a:ea typeface="Verdana" charset="0"/>
                <a:cs typeface="Verdana" charset="0"/>
              </a:rPr>
              <a:t>Write the Genus name first with a capital letter</a:t>
            </a:r>
          </a:p>
          <a:p>
            <a:pPr marL="238125" indent="-179388">
              <a:buAutoNum type="arabicPeriod"/>
            </a:pPr>
            <a:r>
              <a:rPr lang="en-AU" sz="1400" dirty="0">
                <a:latin typeface="Verdana" charset="0"/>
                <a:ea typeface="Verdana" charset="0"/>
                <a:cs typeface="Verdana" charset="0"/>
              </a:rPr>
              <a:t>Write the species name second with a lower case letter</a:t>
            </a:r>
          </a:p>
          <a:p>
            <a:pPr marL="238125" indent="-179388">
              <a:buAutoNum type="arabicPeriod"/>
            </a:pPr>
            <a:r>
              <a:rPr lang="en-AU" sz="1400" dirty="0">
                <a:latin typeface="Verdana" charset="0"/>
                <a:ea typeface="Verdana" charset="0"/>
                <a:cs typeface="Verdana" charset="0"/>
              </a:rPr>
              <a:t>Underline both words</a:t>
            </a:r>
          </a:p>
        </p:txBody>
      </p:sp>
      <p:sp>
        <p:nvSpPr>
          <p:cNvPr id="8" name="TextBox 7">
            <a:extLst>
              <a:ext uri="{FF2B5EF4-FFF2-40B4-BE49-F238E27FC236}">
                <a16:creationId xmlns:a16="http://schemas.microsoft.com/office/drawing/2014/main" id="{65AD7D24-10B0-44F4-AAFE-083481FF8776}"/>
              </a:ext>
            </a:extLst>
          </p:cNvPr>
          <p:cNvSpPr txBox="1"/>
          <p:nvPr/>
        </p:nvSpPr>
        <p:spPr>
          <a:xfrm>
            <a:off x="9545547" y="3331262"/>
            <a:ext cx="2631091" cy="351321"/>
          </a:xfrm>
          <a:prstGeom prst="roundRect">
            <a:avLst/>
          </a:prstGeom>
          <a:solidFill>
            <a:srgbClr val="852F9B"/>
          </a:solidFill>
          <a:ln w="38100">
            <a:solidFill>
              <a:srgbClr val="852F9B"/>
            </a:solidFill>
            <a:round/>
          </a:ln>
        </p:spPr>
        <p:txBody>
          <a:bodyPr wrap="square" rtlCol="0">
            <a:spAutoFit/>
          </a:bodyPr>
          <a:lstStyle/>
          <a:p>
            <a:pPr algn="ctr"/>
            <a:r>
              <a:rPr lang="en-AU" sz="1400" dirty="0">
                <a:solidFill>
                  <a:schemeClr val="bg1"/>
                </a:solidFill>
                <a:latin typeface="Arial Rounded MT Bold" panose="020F0704030504030204" pitchFamily="34" charset="0"/>
              </a:rPr>
              <a:t>The Steps:       </a:t>
            </a:r>
            <a:endParaRPr lang="en-AU" sz="1400" dirty="0">
              <a:solidFill>
                <a:schemeClr val="bg1"/>
              </a:solidFill>
              <a:latin typeface="Verdana" panose="020B0604030504040204" pitchFamily="34" charset="0"/>
              <a:ea typeface="Verdana" panose="020B0604030504040204" pitchFamily="34" charset="0"/>
              <a:cs typeface="Futura Medium" panose="020B0602020204020303" pitchFamily="34" charset="-79"/>
            </a:endParaRPr>
          </a:p>
        </p:txBody>
      </p:sp>
      <p:sp>
        <p:nvSpPr>
          <p:cNvPr id="11" name="TextBox 10">
            <a:extLst>
              <a:ext uri="{FF2B5EF4-FFF2-40B4-BE49-F238E27FC236}">
                <a16:creationId xmlns:a16="http://schemas.microsoft.com/office/drawing/2014/main" id="{661F24C0-365E-4E65-AAAB-DAD65F2DC172}"/>
              </a:ext>
            </a:extLst>
          </p:cNvPr>
          <p:cNvSpPr txBox="1"/>
          <p:nvPr/>
        </p:nvSpPr>
        <p:spPr>
          <a:xfrm>
            <a:off x="9545548" y="5712467"/>
            <a:ext cx="2631091" cy="351321"/>
          </a:xfrm>
          <a:prstGeom prst="roundRect">
            <a:avLst/>
          </a:prstGeom>
          <a:solidFill>
            <a:srgbClr val="F36424"/>
          </a:solidFill>
          <a:ln w="38100">
            <a:solidFill>
              <a:srgbClr val="F36424"/>
            </a:solidFill>
            <a:round/>
          </a:ln>
        </p:spPr>
        <p:txBody>
          <a:bodyPr wrap="square" rtlCol="0">
            <a:spAutoFit/>
          </a:bodyPr>
          <a:lstStyle/>
          <a:p>
            <a:pPr algn="ctr"/>
            <a:r>
              <a:rPr lang="en-AU" sz="1400" dirty="0">
                <a:solidFill>
                  <a:schemeClr val="bg1"/>
                </a:solidFill>
                <a:latin typeface="Arial Rounded MT Bold" panose="020F0704030504030204" pitchFamily="34" charset="0"/>
              </a:rPr>
              <a:t>Fun fact</a:t>
            </a:r>
            <a:endParaRPr lang="en-AU" sz="1400" dirty="0">
              <a:solidFill>
                <a:schemeClr val="bg1"/>
              </a:solidFill>
              <a:latin typeface="Verdana" panose="020B0604030504040204" pitchFamily="34" charset="0"/>
              <a:ea typeface="Verdana" panose="020B0604030504040204" pitchFamily="34" charset="0"/>
              <a:cs typeface="Futura Medium" panose="020B0602020204020303" pitchFamily="34" charset="-79"/>
            </a:endParaRPr>
          </a:p>
        </p:txBody>
      </p:sp>
      <p:sp>
        <p:nvSpPr>
          <p:cNvPr id="12" name="TextBox 11">
            <a:extLst>
              <a:ext uri="{FF2B5EF4-FFF2-40B4-BE49-F238E27FC236}">
                <a16:creationId xmlns:a16="http://schemas.microsoft.com/office/drawing/2014/main" id="{24367AC2-1BC4-44C7-9B06-D3EF2A3D196B}"/>
              </a:ext>
            </a:extLst>
          </p:cNvPr>
          <p:cNvSpPr txBox="1"/>
          <p:nvPr/>
        </p:nvSpPr>
        <p:spPr>
          <a:xfrm>
            <a:off x="9568589" y="6072698"/>
            <a:ext cx="2623411" cy="523220"/>
          </a:xfrm>
          <a:prstGeom prst="rect">
            <a:avLst/>
          </a:prstGeom>
          <a:solidFill>
            <a:schemeClr val="bg1"/>
          </a:solidFill>
          <a:ln>
            <a:solidFill>
              <a:schemeClr val="accent2">
                <a:lumMod val="75000"/>
              </a:schemeClr>
            </a:solidFill>
          </a:ln>
        </p:spPr>
        <p:txBody>
          <a:bodyPr wrap="square" rtlCol="0" anchor="t" anchorCtr="0">
            <a:spAutoFit/>
          </a:bodyPr>
          <a:lstStyle/>
          <a:p>
            <a:pPr marL="58737"/>
            <a:r>
              <a:rPr lang="en-AU" sz="1400" i="1" dirty="0" err="1">
                <a:latin typeface="Verdana" charset="0"/>
                <a:ea typeface="Verdana" charset="0"/>
                <a:cs typeface="Verdana" charset="0"/>
              </a:rPr>
              <a:t>Panthera</a:t>
            </a:r>
            <a:r>
              <a:rPr lang="en-AU" sz="1400" dirty="0">
                <a:latin typeface="Verdana" charset="0"/>
                <a:ea typeface="Verdana" charset="0"/>
                <a:cs typeface="Verdana" charset="0"/>
              </a:rPr>
              <a:t> means leopard. </a:t>
            </a:r>
            <a:r>
              <a:rPr lang="en-AU" sz="1400" i="1" dirty="0" err="1">
                <a:latin typeface="Verdana" charset="0"/>
                <a:ea typeface="Verdana" charset="0"/>
                <a:cs typeface="Verdana" charset="0"/>
              </a:rPr>
              <a:t>p</a:t>
            </a:r>
            <a:r>
              <a:rPr lang="en-AU" sz="1400" i="1" dirty="0" err="1" smtClean="0">
                <a:latin typeface="Verdana" charset="0"/>
                <a:ea typeface="Verdana" charset="0"/>
                <a:cs typeface="Verdana" charset="0"/>
              </a:rPr>
              <a:t>ardus</a:t>
            </a:r>
            <a:r>
              <a:rPr lang="en-AU" sz="1400" dirty="0" smtClean="0">
                <a:latin typeface="Verdana" charset="0"/>
                <a:ea typeface="Verdana" charset="0"/>
                <a:cs typeface="Verdana" charset="0"/>
              </a:rPr>
              <a:t> </a:t>
            </a:r>
            <a:r>
              <a:rPr lang="en-AU" sz="1400" dirty="0">
                <a:latin typeface="Verdana" charset="0"/>
                <a:ea typeface="Verdana" charset="0"/>
                <a:cs typeface="Verdana" charset="0"/>
              </a:rPr>
              <a:t>means spotted.</a:t>
            </a:r>
            <a:endParaRPr lang="en-AU" sz="1400" i="1" dirty="0">
              <a:latin typeface="Verdana" charset="0"/>
              <a:ea typeface="Verdana" charset="0"/>
              <a:cs typeface="Verdana" charset="0"/>
            </a:endParaRPr>
          </a:p>
        </p:txBody>
      </p:sp>
      <p:sp>
        <p:nvSpPr>
          <p:cNvPr id="13" name="Rectangle 12"/>
          <p:cNvSpPr/>
          <p:nvPr/>
        </p:nvSpPr>
        <p:spPr>
          <a:xfrm>
            <a:off x="7620001" y="6336632"/>
            <a:ext cx="914400" cy="396922"/>
          </a:xfrm>
          <a:prstGeom prst="rect">
            <a:avLst/>
          </a:prstGeom>
          <a:solidFill>
            <a:srgbClr val="FEE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p</a:t>
            </a:r>
            <a:r>
              <a:rPr lang="en-US" b="1" dirty="0" err="1" smtClean="0">
                <a:solidFill>
                  <a:schemeClr val="tx1"/>
                </a:solidFill>
              </a:rPr>
              <a:t>ardus</a:t>
            </a:r>
            <a:endParaRPr lang="en-US" b="1" dirty="0">
              <a:solidFill>
                <a:schemeClr val="tx1"/>
              </a:solidFill>
            </a:endParaRPr>
          </a:p>
        </p:txBody>
      </p:sp>
      <p:sp>
        <p:nvSpPr>
          <p:cNvPr id="14" name="Rectangle 13"/>
          <p:cNvSpPr/>
          <p:nvPr/>
        </p:nvSpPr>
        <p:spPr>
          <a:xfrm>
            <a:off x="8459098" y="5181600"/>
            <a:ext cx="721217" cy="433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663013" y="6155810"/>
            <a:ext cx="721217" cy="487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125933" y="5341041"/>
            <a:ext cx="1151793" cy="399246"/>
          </a:xfrm>
          <a:prstGeom prst="rect">
            <a:avLst/>
          </a:prstGeom>
          <a:solidFill>
            <a:srgbClr val="FAB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Panthera</a:t>
            </a:r>
            <a:endParaRPr lang="en-US" b="1" dirty="0">
              <a:solidFill>
                <a:schemeClr val="tx1"/>
              </a:solidFill>
            </a:endParaRPr>
          </a:p>
        </p:txBody>
      </p:sp>
      <p:sp>
        <p:nvSpPr>
          <p:cNvPr id="17" name="TextBox 16">
            <a:extLst>
              <a:ext uri="{FF2B5EF4-FFF2-40B4-BE49-F238E27FC236}">
                <a16:creationId xmlns:a16="http://schemas.microsoft.com/office/drawing/2014/main" id="{24367AC2-1BC4-44C7-9B06-D3EF2A3D196B}"/>
              </a:ext>
            </a:extLst>
          </p:cNvPr>
          <p:cNvSpPr txBox="1"/>
          <p:nvPr/>
        </p:nvSpPr>
        <p:spPr>
          <a:xfrm>
            <a:off x="9568589" y="2545786"/>
            <a:ext cx="2623411" cy="523220"/>
          </a:xfrm>
          <a:prstGeom prst="rect">
            <a:avLst/>
          </a:prstGeom>
          <a:solidFill>
            <a:schemeClr val="bg1"/>
          </a:solidFill>
          <a:ln>
            <a:solidFill>
              <a:schemeClr val="accent2">
                <a:lumMod val="75000"/>
              </a:schemeClr>
            </a:solidFill>
          </a:ln>
        </p:spPr>
        <p:txBody>
          <a:bodyPr wrap="square" rtlCol="0" anchor="t" anchorCtr="0">
            <a:spAutoFit/>
          </a:bodyPr>
          <a:lstStyle/>
          <a:p>
            <a:pPr>
              <a:defRPr/>
            </a:pPr>
            <a:r>
              <a:rPr lang="en-AU" sz="1400" dirty="0">
                <a:latin typeface="Verdana" charset="0"/>
                <a:ea typeface="Verdana" charset="0"/>
                <a:cs typeface="Verdana" charset="0"/>
              </a:rPr>
              <a:t>What is the scientific name of a leopard?</a:t>
            </a:r>
          </a:p>
        </p:txBody>
      </p:sp>
      <p:sp>
        <p:nvSpPr>
          <p:cNvPr id="18" name="TextBox 17">
            <a:extLst>
              <a:ext uri="{FF2B5EF4-FFF2-40B4-BE49-F238E27FC236}">
                <a16:creationId xmlns:a16="http://schemas.microsoft.com/office/drawing/2014/main" id="{921F2EB4-83B3-4C30-9E65-F6CF03B51434}"/>
              </a:ext>
            </a:extLst>
          </p:cNvPr>
          <p:cNvSpPr txBox="1"/>
          <p:nvPr/>
        </p:nvSpPr>
        <p:spPr>
          <a:xfrm>
            <a:off x="9568589" y="2194465"/>
            <a:ext cx="2631091" cy="351321"/>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 2</a:t>
            </a:r>
            <a:endParaRPr lang="en-AU" sz="14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6585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7"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7A22E0-29BC-444B-BD2D-936E3BACBDEB}"/>
              </a:ext>
            </a:extLst>
          </p:cNvPr>
          <p:cNvSpPr>
            <a:spLocks noGrp="1"/>
          </p:cNvSpPr>
          <p:nvPr>
            <p:ph type="body" sz="quarter" idx="13"/>
          </p:nvPr>
        </p:nvSpPr>
        <p:spPr/>
        <p:txBody>
          <a:bodyPr/>
          <a:lstStyle/>
          <a:p>
            <a:r>
              <a:rPr lang="en-AU" dirty="0"/>
              <a:t>Scientific Naming</a:t>
            </a:r>
          </a:p>
          <a:p>
            <a:endParaRPr lang="en-AU" dirty="0"/>
          </a:p>
        </p:txBody>
      </p:sp>
      <p:sp>
        <p:nvSpPr>
          <p:cNvPr id="3" name="Text Placeholder 2">
            <a:extLst>
              <a:ext uri="{FF2B5EF4-FFF2-40B4-BE49-F238E27FC236}">
                <a16:creationId xmlns:a16="http://schemas.microsoft.com/office/drawing/2014/main" id="{0473134D-5A29-4E1F-BDF9-B5BAD68104BE}"/>
              </a:ext>
            </a:extLst>
          </p:cNvPr>
          <p:cNvSpPr>
            <a:spLocks noGrp="1"/>
          </p:cNvSpPr>
          <p:nvPr>
            <p:ph type="body" sz="quarter" idx="15"/>
          </p:nvPr>
        </p:nvSpPr>
        <p:spPr>
          <a:xfrm>
            <a:off x="280559" y="1511066"/>
            <a:ext cx="4484630" cy="5084852"/>
          </a:xfrm>
        </p:spPr>
        <p:txBody>
          <a:bodyPr/>
          <a:lstStyle/>
          <a:p>
            <a:r>
              <a:rPr lang="en-AU" sz="2200" dirty="0"/>
              <a:t>A scientific name has two parts: </a:t>
            </a:r>
            <a:r>
              <a:rPr lang="en-AU" sz="2200" i="1" dirty="0">
                <a:solidFill>
                  <a:schemeClr val="accent6"/>
                </a:solidFill>
              </a:rPr>
              <a:t>Genus</a:t>
            </a:r>
            <a:r>
              <a:rPr lang="en-AU" sz="2200" i="1" dirty="0"/>
              <a:t> and </a:t>
            </a:r>
            <a:r>
              <a:rPr lang="en-AU" sz="2200" i="1" dirty="0">
                <a:solidFill>
                  <a:srgbClr val="FF1FD4"/>
                </a:solidFill>
              </a:rPr>
              <a:t>species</a:t>
            </a:r>
          </a:p>
          <a:p>
            <a:r>
              <a:rPr lang="en-AU" sz="2200" dirty="0"/>
              <a:t>and tells us the relationship between organisms.</a:t>
            </a:r>
          </a:p>
          <a:p>
            <a:endParaRPr lang="en-AU" dirty="0"/>
          </a:p>
        </p:txBody>
      </p:sp>
      <p:sp>
        <p:nvSpPr>
          <p:cNvPr id="25" name="TextBox 24">
            <a:extLst>
              <a:ext uri="{FF2B5EF4-FFF2-40B4-BE49-F238E27FC236}">
                <a16:creationId xmlns:a16="http://schemas.microsoft.com/office/drawing/2014/main" id="{D4295DFC-F0FB-4E8C-A9D1-4090A286460C}"/>
              </a:ext>
            </a:extLst>
          </p:cNvPr>
          <p:cNvSpPr txBox="1"/>
          <p:nvPr/>
        </p:nvSpPr>
        <p:spPr>
          <a:xfrm>
            <a:off x="2773269" y="5065878"/>
            <a:ext cx="1302699" cy="1061829"/>
          </a:xfrm>
          <a:prstGeom prst="rect">
            <a:avLst/>
          </a:prstGeom>
          <a:noFill/>
        </p:spPr>
        <p:txBody>
          <a:bodyPr wrap="square" rtlCol="0">
            <a:spAutoFit/>
          </a:bodyPr>
          <a:lstStyle/>
          <a:p>
            <a:pPr algn="ctr"/>
            <a:r>
              <a:rPr lang="en-AU" sz="900" dirty="0">
                <a:solidFill>
                  <a:srgbClr val="FFFFFF"/>
                </a:solidFill>
                <a:latin typeface="Verdana" panose="020B0604030504040204" pitchFamily="34" charset="0"/>
                <a:ea typeface="Verdana" panose="020B0604030504040204" pitchFamily="34" charset="0"/>
              </a:rPr>
              <a:t>This is a good box to remind yourself to do something. Such as get them to write their answer on their whiteboard. </a:t>
            </a:r>
          </a:p>
        </p:txBody>
      </p:sp>
      <p:sp>
        <p:nvSpPr>
          <p:cNvPr id="7" name="TextBox 6">
            <a:extLst>
              <a:ext uri="{FF2B5EF4-FFF2-40B4-BE49-F238E27FC236}">
                <a16:creationId xmlns:a16="http://schemas.microsoft.com/office/drawing/2014/main" id="{24367AC2-1BC4-44C7-9B06-D3EF2A3D196B}"/>
              </a:ext>
            </a:extLst>
          </p:cNvPr>
          <p:cNvSpPr txBox="1"/>
          <p:nvPr/>
        </p:nvSpPr>
        <p:spPr>
          <a:xfrm>
            <a:off x="-4036" y="4157937"/>
            <a:ext cx="2623411" cy="1815882"/>
          </a:xfrm>
          <a:prstGeom prst="rect">
            <a:avLst/>
          </a:prstGeom>
          <a:solidFill>
            <a:schemeClr val="bg1"/>
          </a:solidFill>
          <a:ln>
            <a:solidFill>
              <a:schemeClr val="accent2">
                <a:lumMod val="75000"/>
              </a:schemeClr>
            </a:solidFill>
          </a:ln>
        </p:spPr>
        <p:txBody>
          <a:bodyPr wrap="square" rtlCol="0" anchor="t" anchorCtr="0">
            <a:spAutoFit/>
          </a:bodyPr>
          <a:lstStyle/>
          <a:p>
            <a:pPr marL="238125" indent="-179388">
              <a:buAutoNum type="arabicPeriod"/>
            </a:pPr>
            <a:r>
              <a:rPr lang="en-AU" sz="1400" dirty="0">
                <a:latin typeface="Verdana" charset="0"/>
                <a:ea typeface="Verdana" charset="0"/>
                <a:cs typeface="Verdana" charset="0"/>
              </a:rPr>
              <a:t>Identify the Genus and species</a:t>
            </a:r>
          </a:p>
          <a:p>
            <a:pPr marL="238125" indent="-179388">
              <a:buAutoNum type="arabicPeriod"/>
            </a:pPr>
            <a:r>
              <a:rPr lang="en-AU" sz="1400" dirty="0">
                <a:latin typeface="Verdana" charset="0"/>
                <a:ea typeface="Verdana" charset="0"/>
                <a:cs typeface="Verdana" charset="0"/>
              </a:rPr>
              <a:t>Write the Genus name first with a capital letter</a:t>
            </a:r>
          </a:p>
          <a:p>
            <a:pPr marL="238125" indent="-179388">
              <a:buAutoNum type="arabicPeriod"/>
            </a:pPr>
            <a:r>
              <a:rPr lang="en-AU" sz="1400" dirty="0">
                <a:latin typeface="Verdana" charset="0"/>
                <a:ea typeface="Verdana" charset="0"/>
                <a:cs typeface="Verdana" charset="0"/>
              </a:rPr>
              <a:t>Write the species name second with a lower case letter</a:t>
            </a:r>
          </a:p>
          <a:p>
            <a:pPr marL="238125" indent="-179388">
              <a:buAutoNum type="arabicPeriod"/>
            </a:pPr>
            <a:r>
              <a:rPr lang="en-AU" sz="1400" dirty="0">
                <a:latin typeface="Verdana" charset="0"/>
                <a:ea typeface="Verdana" charset="0"/>
                <a:cs typeface="Verdana" charset="0"/>
              </a:rPr>
              <a:t>Underline both words</a:t>
            </a:r>
          </a:p>
        </p:txBody>
      </p:sp>
      <p:sp>
        <p:nvSpPr>
          <p:cNvPr id="8" name="TextBox 7">
            <a:extLst>
              <a:ext uri="{FF2B5EF4-FFF2-40B4-BE49-F238E27FC236}">
                <a16:creationId xmlns:a16="http://schemas.microsoft.com/office/drawing/2014/main" id="{65AD7D24-10B0-44F4-AAFE-083481FF8776}"/>
              </a:ext>
            </a:extLst>
          </p:cNvPr>
          <p:cNvSpPr txBox="1"/>
          <p:nvPr/>
        </p:nvSpPr>
        <p:spPr>
          <a:xfrm>
            <a:off x="-11716" y="3780285"/>
            <a:ext cx="2631091" cy="351321"/>
          </a:xfrm>
          <a:prstGeom prst="roundRect">
            <a:avLst/>
          </a:prstGeom>
          <a:solidFill>
            <a:srgbClr val="852F9B"/>
          </a:solidFill>
          <a:ln w="38100">
            <a:solidFill>
              <a:srgbClr val="852F9B"/>
            </a:solidFill>
            <a:round/>
          </a:ln>
        </p:spPr>
        <p:txBody>
          <a:bodyPr wrap="square" rtlCol="0">
            <a:spAutoFit/>
          </a:bodyPr>
          <a:lstStyle/>
          <a:p>
            <a:pPr algn="ctr"/>
            <a:r>
              <a:rPr lang="en-AU" sz="1400" dirty="0">
                <a:solidFill>
                  <a:schemeClr val="bg1"/>
                </a:solidFill>
                <a:latin typeface="Arial Rounded MT Bold" panose="020F0704030504030204" pitchFamily="34" charset="0"/>
              </a:rPr>
              <a:t>The Steps:       </a:t>
            </a:r>
            <a:endParaRPr lang="en-AU" sz="1400" dirty="0">
              <a:solidFill>
                <a:schemeClr val="bg1"/>
              </a:solidFill>
              <a:latin typeface="Verdana" panose="020B0604030504040204" pitchFamily="34" charset="0"/>
              <a:ea typeface="Verdana" panose="020B0604030504040204" pitchFamily="34" charset="0"/>
              <a:cs typeface="Futura Medium" panose="020B0602020204020303" pitchFamily="34" charset="-79"/>
            </a:endParaRPr>
          </a:p>
        </p:txBody>
      </p:sp>
      <p:sp>
        <p:nvSpPr>
          <p:cNvPr id="14" name="Rectangle 13"/>
          <p:cNvSpPr/>
          <p:nvPr/>
        </p:nvSpPr>
        <p:spPr>
          <a:xfrm>
            <a:off x="8459098" y="5181600"/>
            <a:ext cx="721217" cy="433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663013" y="6155810"/>
            <a:ext cx="721217" cy="487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4367AC2-1BC4-44C7-9B06-D3EF2A3D196B}"/>
              </a:ext>
            </a:extLst>
          </p:cNvPr>
          <p:cNvSpPr txBox="1"/>
          <p:nvPr/>
        </p:nvSpPr>
        <p:spPr>
          <a:xfrm>
            <a:off x="9517109" y="1826405"/>
            <a:ext cx="2623411" cy="523220"/>
          </a:xfrm>
          <a:prstGeom prst="rect">
            <a:avLst/>
          </a:prstGeom>
          <a:solidFill>
            <a:schemeClr val="bg1"/>
          </a:solidFill>
          <a:ln>
            <a:solidFill>
              <a:schemeClr val="accent2">
                <a:lumMod val="75000"/>
              </a:schemeClr>
            </a:solidFill>
          </a:ln>
        </p:spPr>
        <p:txBody>
          <a:bodyPr wrap="square" rtlCol="0" anchor="t" anchorCtr="0">
            <a:spAutoFit/>
          </a:bodyPr>
          <a:lstStyle/>
          <a:p>
            <a:pPr>
              <a:defRPr/>
            </a:pPr>
            <a:r>
              <a:rPr lang="en-AU" sz="1400" dirty="0">
                <a:latin typeface="Verdana" charset="0"/>
                <a:ea typeface="Verdana" charset="0"/>
                <a:cs typeface="Verdana" charset="0"/>
              </a:rPr>
              <a:t>What is the scientific name of a fox?</a:t>
            </a:r>
          </a:p>
        </p:txBody>
      </p:sp>
      <p:sp>
        <p:nvSpPr>
          <p:cNvPr id="18" name="TextBox 17">
            <a:extLst>
              <a:ext uri="{FF2B5EF4-FFF2-40B4-BE49-F238E27FC236}">
                <a16:creationId xmlns:a16="http://schemas.microsoft.com/office/drawing/2014/main" id="{921F2EB4-83B3-4C30-9E65-F6CF03B51434}"/>
              </a:ext>
            </a:extLst>
          </p:cNvPr>
          <p:cNvSpPr txBox="1"/>
          <p:nvPr/>
        </p:nvSpPr>
        <p:spPr>
          <a:xfrm>
            <a:off x="9517109" y="1475084"/>
            <a:ext cx="2631091" cy="351321"/>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 2</a:t>
            </a:r>
            <a:endParaRPr lang="en-AU" sz="1400" dirty="0">
              <a:solidFill>
                <a:schemeClr val="bg1"/>
              </a:solidFill>
              <a:latin typeface="Verdana" panose="020B0604030504040204" pitchFamily="34" charset="0"/>
              <a:ea typeface="Verdana" panose="020B0604030504040204" pitchFamily="34" charset="0"/>
            </a:endParaRPr>
          </a:p>
        </p:txBody>
      </p:sp>
      <p:pic>
        <p:nvPicPr>
          <p:cNvPr id="19" name="Picture 4" descr="Image result for animal kingdom taxonomy">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866" t="10434" b="3824"/>
          <a:stretch/>
        </p:blipFill>
        <p:spPr bwMode="auto">
          <a:xfrm>
            <a:off x="4310580" y="975282"/>
            <a:ext cx="7011471" cy="542415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095785" y="6127708"/>
            <a:ext cx="721217" cy="461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6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Image result for animal kingdom taxonomy">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345" t="39766"/>
          <a:stretch/>
        </p:blipFill>
        <p:spPr bwMode="auto">
          <a:xfrm>
            <a:off x="6056834" y="1026712"/>
            <a:ext cx="6119805" cy="477552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B57A22E0-29BC-444B-BD2D-936E3BACBDEB}"/>
              </a:ext>
            </a:extLst>
          </p:cNvPr>
          <p:cNvSpPr>
            <a:spLocks noGrp="1"/>
          </p:cNvSpPr>
          <p:nvPr>
            <p:ph type="body" sz="quarter" idx="13"/>
          </p:nvPr>
        </p:nvSpPr>
        <p:spPr/>
        <p:txBody>
          <a:bodyPr/>
          <a:lstStyle/>
          <a:p>
            <a:r>
              <a:rPr lang="en-AU" dirty="0"/>
              <a:t>Scientific Naming</a:t>
            </a:r>
          </a:p>
          <a:p>
            <a:endParaRPr lang="en-AU" dirty="0"/>
          </a:p>
        </p:txBody>
      </p:sp>
      <p:sp>
        <p:nvSpPr>
          <p:cNvPr id="3" name="Text Placeholder 2">
            <a:extLst>
              <a:ext uri="{FF2B5EF4-FFF2-40B4-BE49-F238E27FC236}">
                <a16:creationId xmlns:a16="http://schemas.microsoft.com/office/drawing/2014/main" id="{0473134D-5A29-4E1F-BDF9-B5BAD68104BE}"/>
              </a:ext>
            </a:extLst>
          </p:cNvPr>
          <p:cNvSpPr>
            <a:spLocks noGrp="1"/>
          </p:cNvSpPr>
          <p:nvPr>
            <p:ph type="body" sz="quarter" idx="15"/>
          </p:nvPr>
        </p:nvSpPr>
        <p:spPr>
          <a:xfrm>
            <a:off x="280559" y="1511066"/>
            <a:ext cx="4484630" cy="5084852"/>
          </a:xfrm>
        </p:spPr>
        <p:txBody>
          <a:bodyPr/>
          <a:lstStyle/>
          <a:p>
            <a:r>
              <a:rPr lang="en-AU" sz="2200" dirty="0"/>
              <a:t>A scientific name has two parts: </a:t>
            </a:r>
            <a:r>
              <a:rPr lang="en-AU" sz="2200" i="1" dirty="0">
                <a:solidFill>
                  <a:schemeClr val="accent6"/>
                </a:solidFill>
              </a:rPr>
              <a:t>Genus</a:t>
            </a:r>
            <a:r>
              <a:rPr lang="en-AU" sz="2200" i="1" dirty="0"/>
              <a:t> and </a:t>
            </a:r>
            <a:r>
              <a:rPr lang="en-AU" sz="2200" i="1" dirty="0">
                <a:solidFill>
                  <a:srgbClr val="FF1FD4"/>
                </a:solidFill>
              </a:rPr>
              <a:t>species</a:t>
            </a:r>
          </a:p>
          <a:p>
            <a:r>
              <a:rPr lang="en-AU" sz="2200" dirty="0"/>
              <a:t>and tells us the relationship between organisms.</a:t>
            </a:r>
          </a:p>
          <a:p>
            <a:endParaRPr lang="en-AU" dirty="0"/>
          </a:p>
        </p:txBody>
      </p:sp>
      <p:sp>
        <p:nvSpPr>
          <p:cNvPr id="25" name="TextBox 24">
            <a:extLst>
              <a:ext uri="{FF2B5EF4-FFF2-40B4-BE49-F238E27FC236}">
                <a16:creationId xmlns:a16="http://schemas.microsoft.com/office/drawing/2014/main" id="{D4295DFC-F0FB-4E8C-A9D1-4090A286460C}"/>
              </a:ext>
            </a:extLst>
          </p:cNvPr>
          <p:cNvSpPr txBox="1"/>
          <p:nvPr/>
        </p:nvSpPr>
        <p:spPr>
          <a:xfrm>
            <a:off x="2773269" y="5065878"/>
            <a:ext cx="1302699" cy="1061829"/>
          </a:xfrm>
          <a:prstGeom prst="rect">
            <a:avLst/>
          </a:prstGeom>
          <a:noFill/>
        </p:spPr>
        <p:txBody>
          <a:bodyPr wrap="square" rtlCol="0">
            <a:spAutoFit/>
          </a:bodyPr>
          <a:lstStyle/>
          <a:p>
            <a:pPr algn="ctr"/>
            <a:r>
              <a:rPr lang="en-AU" sz="900" dirty="0">
                <a:solidFill>
                  <a:srgbClr val="FFFFFF"/>
                </a:solidFill>
                <a:latin typeface="Verdana" panose="020B0604030504040204" pitchFamily="34" charset="0"/>
                <a:ea typeface="Verdana" panose="020B0604030504040204" pitchFamily="34" charset="0"/>
              </a:rPr>
              <a:t>This is a good box to remind yourself to do something. Such as get them to write their answer on their whiteboard. </a:t>
            </a:r>
          </a:p>
        </p:txBody>
      </p:sp>
      <p:sp>
        <p:nvSpPr>
          <p:cNvPr id="11" name="TextBox 10">
            <a:extLst>
              <a:ext uri="{FF2B5EF4-FFF2-40B4-BE49-F238E27FC236}">
                <a16:creationId xmlns:a16="http://schemas.microsoft.com/office/drawing/2014/main" id="{661F24C0-365E-4E65-AAAB-DAD65F2DC172}"/>
              </a:ext>
            </a:extLst>
          </p:cNvPr>
          <p:cNvSpPr txBox="1"/>
          <p:nvPr/>
        </p:nvSpPr>
        <p:spPr>
          <a:xfrm>
            <a:off x="9545548" y="5712467"/>
            <a:ext cx="2631091" cy="351321"/>
          </a:xfrm>
          <a:prstGeom prst="roundRect">
            <a:avLst/>
          </a:prstGeom>
          <a:solidFill>
            <a:srgbClr val="F36424"/>
          </a:solidFill>
          <a:ln w="38100">
            <a:solidFill>
              <a:srgbClr val="F36424"/>
            </a:solidFill>
            <a:round/>
          </a:ln>
        </p:spPr>
        <p:txBody>
          <a:bodyPr wrap="square" rtlCol="0">
            <a:spAutoFit/>
          </a:bodyPr>
          <a:lstStyle/>
          <a:p>
            <a:pPr algn="ctr"/>
            <a:r>
              <a:rPr lang="en-AU" sz="1400" dirty="0">
                <a:solidFill>
                  <a:schemeClr val="bg1"/>
                </a:solidFill>
                <a:latin typeface="Arial Rounded MT Bold" panose="020F0704030504030204" pitchFamily="34" charset="0"/>
              </a:rPr>
              <a:t>Fun fact</a:t>
            </a:r>
            <a:endParaRPr lang="en-AU" sz="1400" dirty="0">
              <a:solidFill>
                <a:schemeClr val="bg1"/>
              </a:solidFill>
              <a:latin typeface="Verdana" panose="020B0604030504040204" pitchFamily="34" charset="0"/>
              <a:ea typeface="Verdana" panose="020B0604030504040204" pitchFamily="34" charset="0"/>
              <a:cs typeface="Futura Medium" panose="020B0602020204020303" pitchFamily="34" charset="-79"/>
            </a:endParaRPr>
          </a:p>
        </p:txBody>
      </p:sp>
      <p:sp>
        <p:nvSpPr>
          <p:cNvPr id="12" name="TextBox 11">
            <a:extLst>
              <a:ext uri="{FF2B5EF4-FFF2-40B4-BE49-F238E27FC236}">
                <a16:creationId xmlns:a16="http://schemas.microsoft.com/office/drawing/2014/main" id="{24367AC2-1BC4-44C7-9B06-D3EF2A3D196B}"/>
              </a:ext>
            </a:extLst>
          </p:cNvPr>
          <p:cNvSpPr txBox="1"/>
          <p:nvPr/>
        </p:nvSpPr>
        <p:spPr>
          <a:xfrm>
            <a:off x="9568589" y="6072698"/>
            <a:ext cx="2623411" cy="523220"/>
          </a:xfrm>
          <a:prstGeom prst="rect">
            <a:avLst/>
          </a:prstGeom>
          <a:solidFill>
            <a:schemeClr val="bg1"/>
          </a:solidFill>
          <a:ln>
            <a:solidFill>
              <a:schemeClr val="accent2">
                <a:lumMod val="75000"/>
              </a:schemeClr>
            </a:solidFill>
          </a:ln>
        </p:spPr>
        <p:txBody>
          <a:bodyPr wrap="square" rtlCol="0" anchor="t" anchorCtr="0">
            <a:spAutoFit/>
          </a:bodyPr>
          <a:lstStyle/>
          <a:p>
            <a:pPr>
              <a:defRPr/>
            </a:pPr>
            <a:r>
              <a:rPr lang="en-AU" sz="1400" i="1" dirty="0" err="1">
                <a:latin typeface="Verdana" charset="0"/>
                <a:ea typeface="Verdana" charset="0"/>
                <a:cs typeface="Verdana" charset="0"/>
              </a:rPr>
              <a:t>Familiaris</a:t>
            </a:r>
            <a:r>
              <a:rPr lang="en-AU" sz="1400" dirty="0">
                <a:latin typeface="Verdana" charset="0"/>
                <a:ea typeface="Verdana" charset="0"/>
                <a:cs typeface="Verdana" charset="0"/>
              </a:rPr>
              <a:t> is a Latin word for ‘household’.</a:t>
            </a:r>
          </a:p>
        </p:txBody>
      </p:sp>
      <p:sp>
        <p:nvSpPr>
          <p:cNvPr id="14" name="Rectangle 13"/>
          <p:cNvSpPr/>
          <p:nvPr/>
        </p:nvSpPr>
        <p:spPr>
          <a:xfrm>
            <a:off x="8459098" y="5181600"/>
            <a:ext cx="721217" cy="433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663013" y="6155810"/>
            <a:ext cx="721217" cy="487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4367AC2-1BC4-44C7-9B06-D3EF2A3D196B}"/>
              </a:ext>
            </a:extLst>
          </p:cNvPr>
          <p:cNvSpPr txBox="1"/>
          <p:nvPr/>
        </p:nvSpPr>
        <p:spPr>
          <a:xfrm>
            <a:off x="39463" y="4780036"/>
            <a:ext cx="2623411" cy="1815882"/>
          </a:xfrm>
          <a:prstGeom prst="rect">
            <a:avLst/>
          </a:prstGeom>
          <a:solidFill>
            <a:schemeClr val="bg1"/>
          </a:solidFill>
          <a:ln>
            <a:solidFill>
              <a:schemeClr val="accent2">
                <a:lumMod val="75000"/>
              </a:schemeClr>
            </a:solidFill>
          </a:ln>
        </p:spPr>
        <p:txBody>
          <a:bodyPr wrap="square" rtlCol="0" anchor="t" anchorCtr="0">
            <a:spAutoFit/>
          </a:bodyPr>
          <a:lstStyle/>
          <a:p>
            <a:pPr marL="238125" indent="-179388">
              <a:buAutoNum type="arabicPeriod"/>
            </a:pPr>
            <a:r>
              <a:rPr lang="en-AU" sz="1400" dirty="0">
                <a:latin typeface="Verdana" charset="0"/>
                <a:ea typeface="Verdana" charset="0"/>
                <a:cs typeface="Verdana" charset="0"/>
              </a:rPr>
              <a:t>Identify the Genus and species</a:t>
            </a:r>
          </a:p>
          <a:p>
            <a:pPr marL="238125" indent="-179388">
              <a:buAutoNum type="arabicPeriod"/>
            </a:pPr>
            <a:r>
              <a:rPr lang="en-AU" sz="1400" dirty="0">
                <a:latin typeface="Verdana" charset="0"/>
                <a:ea typeface="Verdana" charset="0"/>
                <a:cs typeface="Verdana" charset="0"/>
              </a:rPr>
              <a:t>Write the Genus name first with a capital letter</a:t>
            </a:r>
          </a:p>
          <a:p>
            <a:pPr marL="238125" indent="-179388">
              <a:buAutoNum type="arabicPeriod"/>
            </a:pPr>
            <a:r>
              <a:rPr lang="en-AU" sz="1400" dirty="0">
                <a:latin typeface="Verdana" charset="0"/>
                <a:ea typeface="Verdana" charset="0"/>
                <a:cs typeface="Verdana" charset="0"/>
              </a:rPr>
              <a:t>Write the species name second with a lower case letter</a:t>
            </a:r>
          </a:p>
          <a:p>
            <a:pPr marL="238125" indent="-179388">
              <a:buAutoNum type="arabicPeriod"/>
            </a:pPr>
            <a:r>
              <a:rPr lang="en-AU" sz="1400" dirty="0">
                <a:latin typeface="Verdana" charset="0"/>
                <a:ea typeface="Verdana" charset="0"/>
                <a:cs typeface="Verdana" charset="0"/>
              </a:rPr>
              <a:t>Underline both words</a:t>
            </a:r>
          </a:p>
        </p:txBody>
      </p:sp>
      <p:sp>
        <p:nvSpPr>
          <p:cNvPr id="21" name="TextBox 20">
            <a:extLst>
              <a:ext uri="{FF2B5EF4-FFF2-40B4-BE49-F238E27FC236}">
                <a16:creationId xmlns:a16="http://schemas.microsoft.com/office/drawing/2014/main" id="{65AD7D24-10B0-44F4-AAFE-083481FF8776}"/>
              </a:ext>
            </a:extLst>
          </p:cNvPr>
          <p:cNvSpPr txBox="1"/>
          <p:nvPr/>
        </p:nvSpPr>
        <p:spPr>
          <a:xfrm>
            <a:off x="31783" y="4402384"/>
            <a:ext cx="2631091" cy="351321"/>
          </a:xfrm>
          <a:prstGeom prst="roundRect">
            <a:avLst/>
          </a:prstGeom>
          <a:solidFill>
            <a:srgbClr val="852F9B"/>
          </a:solidFill>
          <a:ln w="38100">
            <a:solidFill>
              <a:srgbClr val="852F9B"/>
            </a:solidFill>
            <a:round/>
          </a:ln>
        </p:spPr>
        <p:txBody>
          <a:bodyPr wrap="square" rtlCol="0">
            <a:spAutoFit/>
          </a:bodyPr>
          <a:lstStyle/>
          <a:p>
            <a:pPr algn="ctr"/>
            <a:r>
              <a:rPr lang="en-AU" sz="1400" dirty="0">
                <a:solidFill>
                  <a:schemeClr val="bg1"/>
                </a:solidFill>
                <a:latin typeface="Arial Rounded MT Bold" panose="020F0704030504030204" pitchFamily="34" charset="0"/>
              </a:rPr>
              <a:t>The Steps:       </a:t>
            </a:r>
            <a:endParaRPr lang="en-AU" sz="1400" dirty="0">
              <a:solidFill>
                <a:schemeClr val="bg1"/>
              </a:solidFill>
              <a:latin typeface="Verdana" panose="020B0604030504040204" pitchFamily="34" charset="0"/>
              <a:ea typeface="Verdana" panose="020B0604030504040204" pitchFamily="34" charset="0"/>
              <a:cs typeface="Futura Medium" panose="020B0602020204020303" pitchFamily="34" charset="-79"/>
            </a:endParaRPr>
          </a:p>
        </p:txBody>
      </p:sp>
      <p:sp>
        <p:nvSpPr>
          <p:cNvPr id="22" name="TextBox 21">
            <a:extLst>
              <a:ext uri="{FF2B5EF4-FFF2-40B4-BE49-F238E27FC236}">
                <a16:creationId xmlns:a16="http://schemas.microsoft.com/office/drawing/2014/main" id="{24367AC2-1BC4-44C7-9B06-D3EF2A3D196B}"/>
              </a:ext>
            </a:extLst>
          </p:cNvPr>
          <p:cNvSpPr txBox="1"/>
          <p:nvPr/>
        </p:nvSpPr>
        <p:spPr>
          <a:xfrm>
            <a:off x="31783" y="3482690"/>
            <a:ext cx="2623411" cy="738664"/>
          </a:xfrm>
          <a:prstGeom prst="rect">
            <a:avLst/>
          </a:prstGeom>
          <a:solidFill>
            <a:schemeClr val="bg1"/>
          </a:solidFill>
          <a:ln>
            <a:solidFill>
              <a:schemeClr val="accent2">
                <a:lumMod val="75000"/>
              </a:schemeClr>
            </a:solidFill>
          </a:ln>
        </p:spPr>
        <p:txBody>
          <a:bodyPr wrap="square" rtlCol="0" anchor="t" anchorCtr="0">
            <a:spAutoFit/>
          </a:bodyPr>
          <a:lstStyle/>
          <a:p>
            <a:pPr>
              <a:defRPr/>
            </a:pPr>
            <a:r>
              <a:rPr lang="en-AU" sz="1400" dirty="0">
                <a:latin typeface="Verdana" charset="0"/>
                <a:ea typeface="Verdana" charset="0"/>
                <a:cs typeface="Verdana" charset="0"/>
              </a:rPr>
              <a:t>What is the name of the Genus that dogs belong to?</a:t>
            </a:r>
          </a:p>
        </p:txBody>
      </p:sp>
      <p:sp>
        <p:nvSpPr>
          <p:cNvPr id="23" name="TextBox 22">
            <a:extLst>
              <a:ext uri="{FF2B5EF4-FFF2-40B4-BE49-F238E27FC236}">
                <a16:creationId xmlns:a16="http://schemas.microsoft.com/office/drawing/2014/main" id="{921F2EB4-83B3-4C30-9E65-F6CF03B51434}"/>
              </a:ext>
            </a:extLst>
          </p:cNvPr>
          <p:cNvSpPr txBox="1"/>
          <p:nvPr/>
        </p:nvSpPr>
        <p:spPr>
          <a:xfrm>
            <a:off x="31783" y="3131369"/>
            <a:ext cx="2631091" cy="351321"/>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 1</a:t>
            </a:r>
            <a:endParaRPr lang="en-AU" sz="14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7362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7A22E0-29BC-444B-BD2D-936E3BACBDEB}"/>
              </a:ext>
            </a:extLst>
          </p:cNvPr>
          <p:cNvSpPr>
            <a:spLocks noGrp="1"/>
          </p:cNvSpPr>
          <p:nvPr>
            <p:ph type="body" sz="quarter" idx="13"/>
          </p:nvPr>
        </p:nvSpPr>
        <p:spPr/>
        <p:txBody>
          <a:bodyPr/>
          <a:lstStyle/>
          <a:p>
            <a:r>
              <a:rPr lang="en-AU" dirty="0"/>
              <a:t>Scientific Naming</a:t>
            </a:r>
          </a:p>
          <a:p>
            <a:endParaRPr lang="en-AU" dirty="0"/>
          </a:p>
        </p:txBody>
      </p:sp>
      <p:sp>
        <p:nvSpPr>
          <p:cNvPr id="3" name="Text Placeholder 2">
            <a:extLst>
              <a:ext uri="{FF2B5EF4-FFF2-40B4-BE49-F238E27FC236}">
                <a16:creationId xmlns:a16="http://schemas.microsoft.com/office/drawing/2014/main" id="{0473134D-5A29-4E1F-BDF9-B5BAD68104BE}"/>
              </a:ext>
            </a:extLst>
          </p:cNvPr>
          <p:cNvSpPr>
            <a:spLocks noGrp="1"/>
          </p:cNvSpPr>
          <p:nvPr>
            <p:ph type="body" sz="quarter" idx="15"/>
          </p:nvPr>
        </p:nvSpPr>
        <p:spPr>
          <a:xfrm>
            <a:off x="280559" y="1511066"/>
            <a:ext cx="4484630" cy="5084852"/>
          </a:xfrm>
        </p:spPr>
        <p:txBody>
          <a:bodyPr/>
          <a:lstStyle/>
          <a:p>
            <a:r>
              <a:rPr lang="en-AU" sz="2200" dirty="0"/>
              <a:t>A scientific name has two parts: </a:t>
            </a:r>
            <a:r>
              <a:rPr lang="en-AU" sz="2200" i="1" dirty="0">
                <a:solidFill>
                  <a:schemeClr val="accent6"/>
                </a:solidFill>
              </a:rPr>
              <a:t>Genus</a:t>
            </a:r>
            <a:r>
              <a:rPr lang="en-AU" sz="2200" i="1" dirty="0"/>
              <a:t> and </a:t>
            </a:r>
            <a:r>
              <a:rPr lang="en-AU" sz="2200" i="1" dirty="0">
                <a:solidFill>
                  <a:srgbClr val="FF1FD4"/>
                </a:solidFill>
              </a:rPr>
              <a:t>species</a:t>
            </a:r>
          </a:p>
          <a:p>
            <a:r>
              <a:rPr lang="en-AU" sz="2200" dirty="0"/>
              <a:t>and tells us the relationship between organisms.</a:t>
            </a:r>
          </a:p>
          <a:p>
            <a:endParaRPr lang="en-AU" dirty="0"/>
          </a:p>
        </p:txBody>
      </p:sp>
      <p:sp>
        <p:nvSpPr>
          <p:cNvPr id="25" name="TextBox 24">
            <a:extLst>
              <a:ext uri="{FF2B5EF4-FFF2-40B4-BE49-F238E27FC236}">
                <a16:creationId xmlns:a16="http://schemas.microsoft.com/office/drawing/2014/main" id="{D4295DFC-F0FB-4E8C-A9D1-4090A286460C}"/>
              </a:ext>
            </a:extLst>
          </p:cNvPr>
          <p:cNvSpPr txBox="1"/>
          <p:nvPr/>
        </p:nvSpPr>
        <p:spPr>
          <a:xfrm>
            <a:off x="2773269" y="5065878"/>
            <a:ext cx="1302699" cy="1061829"/>
          </a:xfrm>
          <a:prstGeom prst="rect">
            <a:avLst/>
          </a:prstGeom>
          <a:noFill/>
        </p:spPr>
        <p:txBody>
          <a:bodyPr wrap="square" rtlCol="0">
            <a:spAutoFit/>
          </a:bodyPr>
          <a:lstStyle/>
          <a:p>
            <a:pPr algn="ctr"/>
            <a:r>
              <a:rPr lang="en-AU" sz="900" dirty="0">
                <a:solidFill>
                  <a:srgbClr val="FFFFFF"/>
                </a:solidFill>
                <a:latin typeface="Verdana" panose="020B0604030504040204" pitchFamily="34" charset="0"/>
                <a:ea typeface="Verdana" panose="020B0604030504040204" pitchFamily="34" charset="0"/>
              </a:rPr>
              <a:t>This is a good box to remind yourself to do something. Such as get them to write their answer on their whiteboard. </a:t>
            </a:r>
          </a:p>
        </p:txBody>
      </p:sp>
      <p:sp>
        <p:nvSpPr>
          <p:cNvPr id="14" name="Rectangle 13"/>
          <p:cNvSpPr/>
          <p:nvPr/>
        </p:nvSpPr>
        <p:spPr>
          <a:xfrm>
            <a:off x="8302404" y="5197642"/>
            <a:ext cx="721217" cy="433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663013" y="6155810"/>
            <a:ext cx="721217" cy="487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4367AC2-1BC4-44C7-9B06-D3EF2A3D196B}"/>
              </a:ext>
            </a:extLst>
          </p:cNvPr>
          <p:cNvSpPr txBox="1"/>
          <p:nvPr/>
        </p:nvSpPr>
        <p:spPr>
          <a:xfrm>
            <a:off x="7680" y="4559222"/>
            <a:ext cx="2623411" cy="1815882"/>
          </a:xfrm>
          <a:prstGeom prst="rect">
            <a:avLst/>
          </a:prstGeom>
          <a:solidFill>
            <a:schemeClr val="bg1"/>
          </a:solidFill>
          <a:ln>
            <a:solidFill>
              <a:schemeClr val="accent2">
                <a:lumMod val="75000"/>
              </a:schemeClr>
            </a:solidFill>
          </a:ln>
        </p:spPr>
        <p:txBody>
          <a:bodyPr wrap="square" rtlCol="0" anchor="t" anchorCtr="0">
            <a:spAutoFit/>
          </a:bodyPr>
          <a:lstStyle/>
          <a:p>
            <a:pPr marL="238125" indent="-179388">
              <a:buAutoNum type="arabicPeriod"/>
            </a:pPr>
            <a:r>
              <a:rPr lang="en-AU" sz="1400" dirty="0">
                <a:latin typeface="Verdana" charset="0"/>
                <a:ea typeface="Verdana" charset="0"/>
                <a:cs typeface="Verdana" charset="0"/>
              </a:rPr>
              <a:t>Identify the Genus and species</a:t>
            </a:r>
          </a:p>
          <a:p>
            <a:pPr marL="238125" indent="-179388">
              <a:buAutoNum type="arabicPeriod"/>
            </a:pPr>
            <a:r>
              <a:rPr lang="en-AU" sz="1400" dirty="0">
                <a:latin typeface="Verdana" charset="0"/>
                <a:ea typeface="Verdana" charset="0"/>
                <a:cs typeface="Verdana" charset="0"/>
              </a:rPr>
              <a:t>Write the Genus name first with a capital letter</a:t>
            </a:r>
          </a:p>
          <a:p>
            <a:pPr marL="238125" indent="-179388">
              <a:buAutoNum type="arabicPeriod"/>
            </a:pPr>
            <a:r>
              <a:rPr lang="en-AU" sz="1400" dirty="0">
                <a:latin typeface="Verdana" charset="0"/>
                <a:ea typeface="Verdana" charset="0"/>
                <a:cs typeface="Verdana" charset="0"/>
              </a:rPr>
              <a:t>Write the species name second with a lower case letter</a:t>
            </a:r>
          </a:p>
          <a:p>
            <a:pPr marL="238125" indent="-179388">
              <a:buAutoNum type="arabicPeriod"/>
            </a:pPr>
            <a:r>
              <a:rPr lang="en-AU" sz="1400" dirty="0">
                <a:latin typeface="Verdana" charset="0"/>
                <a:ea typeface="Verdana" charset="0"/>
                <a:cs typeface="Verdana" charset="0"/>
              </a:rPr>
              <a:t>Underline both words</a:t>
            </a:r>
          </a:p>
        </p:txBody>
      </p:sp>
      <p:sp>
        <p:nvSpPr>
          <p:cNvPr id="21" name="TextBox 20">
            <a:extLst>
              <a:ext uri="{FF2B5EF4-FFF2-40B4-BE49-F238E27FC236}">
                <a16:creationId xmlns:a16="http://schemas.microsoft.com/office/drawing/2014/main" id="{65AD7D24-10B0-44F4-AAFE-083481FF8776}"/>
              </a:ext>
            </a:extLst>
          </p:cNvPr>
          <p:cNvSpPr txBox="1"/>
          <p:nvPr/>
        </p:nvSpPr>
        <p:spPr>
          <a:xfrm>
            <a:off x="0" y="4181570"/>
            <a:ext cx="2631091" cy="351321"/>
          </a:xfrm>
          <a:prstGeom prst="roundRect">
            <a:avLst/>
          </a:prstGeom>
          <a:solidFill>
            <a:srgbClr val="852F9B"/>
          </a:solidFill>
          <a:ln w="38100">
            <a:solidFill>
              <a:srgbClr val="852F9B"/>
            </a:solidFill>
            <a:round/>
          </a:ln>
        </p:spPr>
        <p:txBody>
          <a:bodyPr wrap="square" rtlCol="0">
            <a:spAutoFit/>
          </a:bodyPr>
          <a:lstStyle/>
          <a:p>
            <a:pPr algn="ctr"/>
            <a:r>
              <a:rPr lang="en-AU" sz="1400" dirty="0">
                <a:solidFill>
                  <a:schemeClr val="bg1"/>
                </a:solidFill>
                <a:latin typeface="Arial Rounded MT Bold" panose="020F0704030504030204" pitchFamily="34" charset="0"/>
              </a:rPr>
              <a:t>The Steps:       </a:t>
            </a:r>
            <a:endParaRPr lang="en-AU" sz="1400" dirty="0">
              <a:solidFill>
                <a:schemeClr val="bg1"/>
              </a:solidFill>
              <a:latin typeface="Verdana" panose="020B0604030504040204" pitchFamily="34" charset="0"/>
              <a:ea typeface="Verdana" panose="020B0604030504040204" pitchFamily="34" charset="0"/>
              <a:cs typeface="Futura Medium" panose="020B0602020204020303" pitchFamily="34" charset="-79"/>
            </a:endParaRPr>
          </a:p>
        </p:txBody>
      </p:sp>
      <p:sp>
        <p:nvSpPr>
          <p:cNvPr id="22" name="TextBox 21">
            <a:extLst>
              <a:ext uri="{FF2B5EF4-FFF2-40B4-BE49-F238E27FC236}">
                <a16:creationId xmlns:a16="http://schemas.microsoft.com/office/drawing/2014/main" id="{24367AC2-1BC4-44C7-9B06-D3EF2A3D196B}"/>
              </a:ext>
            </a:extLst>
          </p:cNvPr>
          <p:cNvSpPr txBox="1"/>
          <p:nvPr/>
        </p:nvSpPr>
        <p:spPr>
          <a:xfrm>
            <a:off x="31783" y="3482690"/>
            <a:ext cx="2623411" cy="523220"/>
          </a:xfrm>
          <a:prstGeom prst="rect">
            <a:avLst/>
          </a:prstGeom>
          <a:solidFill>
            <a:schemeClr val="bg1"/>
          </a:solidFill>
          <a:ln>
            <a:solidFill>
              <a:schemeClr val="accent2">
                <a:lumMod val="75000"/>
              </a:schemeClr>
            </a:solidFill>
          </a:ln>
        </p:spPr>
        <p:txBody>
          <a:bodyPr wrap="square" rtlCol="0" anchor="t" anchorCtr="0">
            <a:spAutoFit/>
          </a:bodyPr>
          <a:lstStyle/>
          <a:p>
            <a:pPr>
              <a:defRPr/>
            </a:pPr>
            <a:r>
              <a:rPr lang="en-AU" sz="1400" dirty="0">
                <a:latin typeface="Verdana" charset="0"/>
                <a:ea typeface="Verdana" charset="0"/>
                <a:cs typeface="Verdana" charset="0"/>
              </a:rPr>
              <a:t>What is the scientific name for this animal?</a:t>
            </a:r>
          </a:p>
        </p:txBody>
      </p:sp>
      <p:sp>
        <p:nvSpPr>
          <p:cNvPr id="23" name="TextBox 22">
            <a:extLst>
              <a:ext uri="{FF2B5EF4-FFF2-40B4-BE49-F238E27FC236}">
                <a16:creationId xmlns:a16="http://schemas.microsoft.com/office/drawing/2014/main" id="{921F2EB4-83B3-4C30-9E65-F6CF03B51434}"/>
              </a:ext>
            </a:extLst>
          </p:cNvPr>
          <p:cNvSpPr txBox="1"/>
          <p:nvPr/>
        </p:nvSpPr>
        <p:spPr>
          <a:xfrm>
            <a:off x="31783" y="3131369"/>
            <a:ext cx="2631091" cy="351321"/>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 1</a:t>
            </a:r>
            <a:endParaRPr lang="en-AU" sz="1400" dirty="0">
              <a:solidFill>
                <a:schemeClr val="bg1"/>
              </a:solidFill>
              <a:latin typeface="Verdana" panose="020B0604030504040204" pitchFamily="34" charset="0"/>
              <a:ea typeface="Verdana" panose="020B0604030504040204" pitchFamily="34" charset="0"/>
            </a:endParaRPr>
          </a:p>
        </p:txBody>
      </p:sp>
      <p:sp>
        <p:nvSpPr>
          <p:cNvPr id="16" name="Rectangle 15"/>
          <p:cNvSpPr/>
          <p:nvPr/>
        </p:nvSpPr>
        <p:spPr>
          <a:xfrm>
            <a:off x="8835761" y="5183075"/>
            <a:ext cx="1028163" cy="399246"/>
          </a:xfrm>
          <a:prstGeom prst="rect">
            <a:avLst/>
          </a:prstGeom>
          <a:solidFill>
            <a:srgbClr val="6296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err="1">
                <a:solidFill>
                  <a:schemeClr val="tx1"/>
                </a:solidFill>
              </a:rPr>
              <a:t>Canis</a:t>
            </a:r>
            <a:endParaRPr lang="en-US" sz="3000" b="1" dirty="0">
              <a:solidFill>
                <a:schemeClr val="tx1"/>
              </a:solidFill>
            </a:endParaRPr>
          </a:p>
        </p:txBody>
      </p:sp>
      <p:grpSp>
        <p:nvGrpSpPr>
          <p:cNvPr id="17" name="Group 16"/>
          <p:cNvGrpSpPr/>
          <p:nvPr/>
        </p:nvGrpSpPr>
        <p:grpSpPr>
          <a:xfrm>
            <a:off x="4517553" y="1640588"/>
            <a:ext cx="7541020" cy="4123305"/>
            <a:chOff x="876300" y="1958621"/>
            <a:chExt cx="5464576" cy="3248380"/>
          </a:xfrm>
        </p:grpSpPr>
        <p:pic>
          <p:nvPicPr>
            <p:cNvPr id="18" name="Picture 1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45" t="7134" r="4733" b="32612"/>
            <a:stretch/>
          </p:blipFill>
          <p:spPr bwMode="auto">
            <a:xfrm>
              <a:off x="876300" y="1958621"/>
              <a:ext cx="5464576" cy="3248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p:cNvSpPr/>
            <p:nvPr/>
          </p:nvSpPr>
          <p:spPr>
            <a:xfrm>
              <a:off x="3784600" y="3746501"/>
              <a:ext cx="1090753" cy="290498"/>
            </a:xfrm>
            <a:prstGeom prst="rect">
              <a:avLst/>
            </a:prstGeom>
            <a:solidFill>
              <a:srgbClr val="D0D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err="1">
                  <a:solidFill>
                    <a:schemeClr val="tx1"/>
                  </a:solidFill>
                </a:rPr>
                <a:t>t</a:t>
              </a:r>
              <a:r>
                <a:rPr lang="en-AU" sz="2000" dirty="0" err="1" smtClean="0">
                  <a:solidFill>
                    <a:schemeClr val="tx1"/>
                  </a:solidFill>
                </a:rPr>
                <a:t>igris</a:t>
              </a:r>
              <a:endParaRPr lang="en-AU" sz="2000" dirty="0">
                <a:solidFill>
                  <a:schemeClr val="tx1"/>
                </a:solidFill>
              </a:endParaRPr>
            </a:p>
          </p:txBody>
        </p:sp>
      </p:grpSp>
      <p:sp>
        <p:nvSpPr>
          <p:cNvPr id="26" name="Rectangle 25"/>
          <p:cNvSpPr/>
          <p:nvPr/>
        </p:nvSpPr>
        <p:spPr>
          <a:xfrm>
            <a:off x="8374710" y="3552619"/>
            <a:ext cx="1505220" cy="303611"/>
          </a:xfrm>
          <a:prstGeom prst="rect">
            <a:avLst/>
          </a:prstGeom>
          <a:solidFill>
            <a:srgbClr val="D0D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err="1">
                <a:solidFill>
                  <a:schemeClr val="tx1"/>
                </a:solidFill>
              </a:rPr>
              <a:t>Panthera</a:t>
            </a:r>
            <a:endParaRPr lang="en-AU" sz="2000" dirty="0">
              <a:solidFill>
                <a:schemeClr val="tx1"/>
              </a:solidFill>
            </a:endParaRPr>
          </a:p>
        </p:txBody>
      </p:sp>
      <p:sp>
        <p:nvSpPr>
          <p:cNvPr id="27" name="Rectangle 26"/>
          <p:cNvSpPr/>
          <p:nvPr/>
        </p:nvSpPr>
        <p:spPr>
          <a:xfrm>
            <a:off x="8474926" y="1656932"/>
            <a:ext cx="2036380" cy="554275"/>
          </a:xfrm>
          <a:prstGeom prst="rect">
            <a:avLst/>
          </a:prstGeom>
          <a:solidFill>
            <a:srgbClr val="D0D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dirty="0">
              <a:solidFill>
                <a:schemeClr val="tx1"/>
              </a:solidFill>
            </a:endParaRPr>
          </a:p>
        </p:txBody>
      </p:sp>
    </p:spTree>
    <p:extLst>
      <p:ext uri="{BB962C8B-B14F-4D97-AF65-F5344CB8AC3E}">
        <p14:creationId xmlns:p14="http://schemas.microsoft.com/office/powerpoint/2010/main" val="47155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7A22E0-29BC-444B-BD2D-936E3BACBDEB}"/>
              </a:ext>
            </a:extLst>
          </p:cNvPr>
          <p:cNvSpPr>
            <a:spLocks noGrp="1"/>
          </p:cNvSpPr>
          <p:nvPr>
            <p:ph type="body" sz="quarter" idx="13"/>
          </p:nvPr>
        </p:nvSpPr>
        <p:spPr/>
        <p:txBody>
          <a:bodyPr/>
          <a:lstStyle/>
          <a:p>
            <a:r>
              <a:rPr lang="en-AU" dirty="0"/>
              <a:t>Scientific Naming</a:t>
            </a:r>
          </a:p>
          <a:p>
            <a:endParaRPr lang="en-AU" dirty="0"/>
          </a:p>
        </p:txBody>
      </p:sp>
      <p:sp>
        <p:nvSpPr>
          <p:cNvPr id="3" name="Text Placeholder 2">
            <a:extLst>
              <a:ext uri="{FF2B5EF4-FFF2-40B4-BE49-F238E27FC236}">
                <a16:creationId xmlns:a16="http://schemas.microsoft.com/office/drawing/2014/main" id="{0473134D-5A29-4E1F-BDF9-B5BAD68104BE}"/>
              </a:ext>
            </a:extLst>
          </p:cNvPr>
          <p:cNvSpPr>
            <a:spLocks noGrp="1"/>
          </p:cNvSpPr>
          <p:nvPr>
            <p:ph type="body" sz="quarter" idx="15"/>
          </p:nvPr>
        </p:nvSpPr>
        <p:spPr>
          <a:xfrm>
            <a:off x="280559" y="1511066"/>
            <a:ext cx="4484630" cy="5084852"/>
          </a:xfrm>
        </p:spPr>
        <p:txBody>
          <a:bodyPr/>
          <a:lstStyle/>
          <a:p>
            <a:r>
              <a:rPr lang="en-AU" sz="2200" dirty="0"/>
              <a:t>A scientific name has two parts: </a:t>
            </a:r>
            <a:r>
              <a:rPr lang="en-AU" sz="2200" i="1" dirty="0">
                <a:solidFill>
                  <a:schemeClr val="accent6"/>
                </a:solidFill>
              </a:rPr>
              <a:t>Genus</a:t>
            </a:r>
            <a:r>
              <a:rPr lang="en-AU" sz="2200" i="1" dirty="0"/>
              <a:t> and </a:t>
            </a:r>
            <a:r>
              <a:rPr lang="en-AU" sz="2200" i="1" dirty="0">
                <a:solidFill>
                  <a:srgbClr val="FF1FD4"/>
                </a:solidFill>
              </a:rPr>
              <a:t>species</a:t>
            </a:r>
          </a:p>
          <a:p>
            <a:r>
              <a:rPr lang="en-AU" sz="2200" dirty="0"/>
              <a:t>and tells us the relationship between organisms.</a:t>
            </a:r>
          </a:p>
          <a:p>
            <a:endParaRPr lang="en-AU" dirty="0"/>
          </a:p>
        </p:txBody>
      </p:sp>
      <p:sp>
        <p:nvSpPr>
          <p:cNvPr id="25" name="TextBox 24">
            <a:extLst>
              <a:ext uri="{FF2B5EF4-FFF2-40B4-BE49-F238E27FC236}">
                <a16:creationId xmlns:a16="http://schemas.microsoft.com/office/drawing/2014/main" id="{D4295DFC-F0FB-4E8C-A9D1-4090A286460C}"/>
              </a:ext>
            </a:extLst>
          </p:cNvPr>
          <p:cNvSpPr txBox="1"/>
          <p:nvPr/>
        </p:nvSpPr>
        <p:spPr>
          <a:xfrm>
            <a:off x="2773269" y="5065878"/>
            <a:ext cx="1302699" cy="1061829"/>
          </a:xfrm>
          <a:prstGeom prst="rect">
            <a:avLst/>
          </a:prstGeom>
          <a:noFill/>
        </p:spPr>
        <p:txBody>
          <a:bodyPr wrap="square" rtlCol="0">
            <a:spAutoFit/>
          </a:bodyPr>
          <a:lstStyle/>
          <a:p>
            <a:pPr algn="ctr"/>
            <a:r>
              <a:rPr lang="en-AU" sz="900" dirty="0">
                <a:solidFill>
                  <a:srgbClr val="FFFFFF"/>
                </a:solidFill>
                <a:latin typeface="Verdana" panose="020B0604030504040204" pitchFamily="34" charset="0"/>
                <a:ea typeface="Verdana" panose="020B0604030504040204" pitchFamily="34" charset="0"/>
              </a:rPr>
              <a:t>This is a good box to remind yourself to do something. Such as get them to write their answer on their whiteboard. </a:t>
            </a:r>
          </a:p>
        </p:txBody>
      </p:sp>
      <p:sp>
        <p:nvSpPr>
          <p:cNvPr id="14" name="Rectangle 13"/>
          <p:cNvSpPr/>
          <p:nvPr/>
        </p:nvSpPr>
        <p:spPr>
          <a:xfrm>
            <a:off x="8302404" y="5197642"/>
            <a:ext cx="721217" cy="433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663013" y="6155810"/>
            <a:ext cx="721217" cy="487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4367AC2-1BC4-44C7-9B06-D3EF2A3D196B}"/>
              </a:ext>
            </a:extLst>
          </p:cNvPr>
          <p:cNvSpPr txBox="1"/>
          <p:nvPr/>
        </p:nvSpPr>
        <p:spPr>
          <a:xfrm>
            <a:off x="7680" y="4559222"/>
            <a:ext cx="2623411" cy="1815882"/>
          </a:xfrm>
          <a:prstGeom prst="rect">
            <a:avLst/>
          </a:prstGeom>
          <a:solidFill>
            <a:schemeClr val="bg1"/>
          </a:solidFill>
          <a:ln>
            <a:solidFill>
              <a:schemeClr val="accent2">
                <a:lumMod val="75000"/>
              </a:schemeClr>
            </a:solidFill>
          </a:ln>
        </p:spPr>
        <p:txBody>
          <a:bodyPr wrap="square" rtlCol="0" anchor="t" anchorCtr="0">
            <a:spAutoFit/>
          </a:bodyPr>
          <a:lstStyle/>
          <a:p>
            <a:pPr marL="238125" indent="-179388">
              <a:buAutoNum type="arabicPeriod"/>
            </a:pPr>
            <a:r>
              <a:rPr lang="en-AU" sz="1400" dirty="0">
                <a:latin typeface="Verdana" charset="0"/>
                <a:ea typeface="Verdana" charset="0"/>
                <a:cs typeface="Verdana" charset="0"/>
              </a:rPr>
              <a:t>Identify the Genus and species</a:t>
            </a:r>
          </a:p>
          <a:p>
            <a:pPr marL="238125" indent="-179388">
              <a:buAutoNum type="arabicPeriod"/>
            </a:pPr>
            <a:r>
              <a:rPr lang="en-AU" sz="1400" dirty="0">
                <a:latin typeface="Verdana" charset="0"/>
                <a:ea typeface="Verdana" charset="0"/>
                <a:cs typeface="Verdana" charset="0"/>
              </a:rPr>
              <a:t>Write the Genus name first with a capital letter</a:t>
            </a:r>
          </a:p>
          <a:p>
            <a:pPr marL="238125" indent="-179388">
              <a:buAutoNum type="arabicPeriod"/>
            </a:pPr>
            <a:r>
              <a:rPr lang="en-AU" sz="1400" dirty="0">
                <a:latin typeface="Verdana" charset="0"/>
                <a:ea typeface="Verdana" charset="0"/>
                <a:cs typeface="Verdana" charset="0"/>
              </a:rPr>
              <a:t>Write the species name second with a lower case letter</a:t>
            </a:r>
          </a:p>
          <a:p>
            <a:pPr marL="238125" indent="-179388">
              <a:buAutoNum type="arabicPeriod"/>
            </a:pPr>
            <a:r>
              <a:rPr lang="en-AU" sz="1400" dirty="0">
                <a:latin typeface="Verdana" charset="0"/>
                <a:ea typeface="Verdana" charset="0"/>
                <a:cs typeface="Verdana" charset="0"/>
              </a:rPr>
              <a:t>Underline both words</a:t>
            </a:r>
          </a:p>
        </p:txBody>
      </p:sp>
      <p:sp>
        <p:nvSpPr>
          <p:cNvPr id="21" name="TextBox 20">
            <a:extLst>
              <a:ext uri="{FF2B5EF4-FFF2-40B4-BE49-F238E27FC236}">
                <a16:creationId xmlns:a16="http://schemas.microsoft.com/office/drawing/2014/main" id="{65AD7D24-10B0-44F4-AAFE-083481FF8776}"/>
              </a:ext>
            </a:extLst>
          </p:cNvPr>
          <p:cNvSpPr txBox="1"/>
          <p:nvPr/>
        </p:nvSpPr>
        <p:spPr>
          <a:xfrm>
            <a:off x="0" y="4181570"/>
            <a:ext cx="2631091" cy="351321"/>
          </a:xfrm>
          <a:prstGeom prst="roundRect">
            <a:avLst/>
          </a:prstGeom>
          <a:solidFill>
            <a:srgbClr val="852F9B"/>
          </a:solidFill>
          <a:ln w="38100">
            <a:solidFill>
              <a:srgbClr val="852F9B"/>
            </a:solidFill>
            <a:round/>
          </a:ln>
        </p:spPr>
        <p:txBody>
          <a:bodyPr wrap="square" rtlCol="0">
            <a:spAutoFit/>
          </a:bodyPr>
          <a:lstStyle/>
          <a:p>
            <a:pPr algn="ctr"/>
            <a:r>
              <a:rPr lang="en-AU" sz="1400" dirty="0">
                <a:solidFill>
                  <a:schemeClr val="bg1"/>
                </a:solidFill>
                <a:latin typeface="Arial Rounded MT Bold" panose="020F0704030504030204" pitchFamily="34" charset="0"/>
              </a:rPr>
              <a:t>The Steps:       </a:t>
            </a:r>
            <a:endParaRPr lang="en-AU" sz="1400" dirty="0">
              <a:solidFill>
                <a:schemeClr val="bg1"/>
              </a:solidFill>
              <a:latin typeface="Verdana" panose="020B0604030504040204" pitchFamily="34" charset="0"/>
              <a:ea typeface="Verdana" panose="020B0604030504040204" pitchFamily="34" charset="0"/>
              <a:cs typeface="Futura Medium" panose="020B0602020204020303" pitchFamily="34" charset="-79"/>
            </a:endParaRPr>
          </a:p>
        </p:txBody>
      </p:sp>
      <p:sp>
        <p:nvSpPr>
          <p:cNvPr id="22" name="TextBox 21">
            <a:extLst>
              <a:ext uri="{FF2B5EF4-FFF2-40B4-BE49-F238E27FC236}">
                <a16:creationId xmlns:a16="http://schemas.microsoft.com/office/drawing/2014/main" id="{24367AC2-1BC4-44C7-9B06-D3EF2A3D196B}"/>
              </a:ext>
            </a:extLst>
          </p:cNvPr>
          <p:cNvSpPr txBox="1"/>
          <p:nvPr/>
        </p:nvSpPr>
        <p:spPr>
          <a:xfrm>
            <a:off x="31783" y="3482690"/>
            <a:ext cx="2741486" cy="523220"/>
          </a:xfrm>
          <a:prstGeom prst="rect">
            <a:avLst/>
          </a:prstGeom>
          <a:solidFill>
            <a:schemeClr val="bg1"/>
          </a:solidFill>
          <a:ln>
            <a:solidFill>
              <a:schemeClr val="accent2">
                <a:lumMod val="75000"/>
              </a:schemeClr>
            </a:solidFill>
          </a:ln>
        </p:spPr>
        <p:txBody>
          <a:bodyPr wrap="square" rtlCol="0" anchor="t" anchorCtr="0">
            <a:spAutoFit/>
          </a:bodyPr>
          <a:lstStyle/>
          <a:p>
            <a:pPr>
              <a:defRPr/>
            </a:pPr>
            <a:r>
              <a:rPr lang="en-AU" sz="1400" dirty="0">
                <a:latin typeface="Verdana" charset="0"/>
                <a:ea typeface="Verdana" charset="0"/>
                <a:cs typeface="Verdana" charset="0"/>
              </a:rPr>
              <a:t>What is the scientific name for a domestic (house) cat?</a:t>
            </a:r>
          </a:p>
        </p:txBody>
      </p:sp>
      <p:sp>
        <p:nvSpPr>
          <p:cNvPr id="23" name="TextBox 22">
            <a:extLst>
              <a:ext uri="{FF2B5EF4-FFF2-40B4-BE49-F238E27FC236}">
                <a16:creationId xmlns:a16="http://schemas.microsoft.com/office/drawing/2014/main" id="{921F2EB4-83B3-4C30-9E65-F6CF03B51434}"/>
              </a:ext>
            </a:extLst>
          </p:cNvPr>
          <p:cNvSpPr txBox="1"/>
          <p:nvPr/>
        </p:nvSpPr>
        <p:spPr>
          <a:xfrm>
            <a:off x="31783" y="3131369"/>
            <a:ext cx="2741486" cy="351321"/>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 1</a:t>
            </a:r>
            <a:endParaRPr lang="en-AU" sz="1400" dirty="0">
              <a:solidFill>
                <a:schemeClr val="bg1"/>
              </a:solidFill>
              <a:latin typeface="Verdana" panose="020B0604030504040204" pitchFamily="34" charset="0"/>
              <a:ea typeface="Verdana" panose="020B0604030504040204" pitchFamily="34" charset="0"/>
            </a:endParaRPr>
          </a:p>
        </p:txBody>
      </p:sp>
      <p:pic>
        <p:nvPicPr>
          <p:cNvPr id="1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812" t="19398" r="7006" b="19643"/>
          <a:stretch/>
        </p:blipFill>
        <p:spPr bwMode="auto">
          <a:xfrm rot="5400000">
            <a:off x="4849864" y="717442"/>
            <a:ext cx="6830874" cy="546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3239" y="4053492"/>
            <a:ext cx="3263900" cy="2489200"/>
          </a:xfrm>
          <a:prstGeom prst="rect">
            <a:avLst/>
          </a:prstGeom>
        </p:spPr>
      </p:pic>
    </p:spTree>
    <p:extLst>
      <p:ext uri="{BB962C8B-B14F-4D97-AF65-F5344CB8AC3E}">
        <p14:creationId xmlns:p14="http://schemas.microsoft.com/office/powerpoint/2010/main" val="1385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7A22E0-29BC-444B-BD2D-936E3BACBDEB}"/>
              </a:ext>
            </a:extLst>
          </p:cNvPr>
          <p:cNvSpPr>
            <a:spLocks noGrp="1"/>
          </p:cNvSpPr>
          <p:nvPr>
            <p:ph type="body" sz="quarter" idx="13"/>
          </p:nvPr>
        </p:nvSpPr>
        <p:spPr/>
        <p:txBody>
          <a:bodyPr/>
          <a:lstStyle/>
          <a:p>
            <a:r>
              <a:rPr lang="en-AU" dirty="0"/>
              <a:t>Scientific Naming</a:t>
            </a:r>
          </a:p>
          <a:p>
            <a:endParaRPr lang="en-AU" dirty="0"/>
          </a:p>
        </p:txBody>
      </p:sp>
      <p:sp>
        <p:nvSpPr>
          <p:cNvPr id="3" name="Text Placeholder 2">
            <a:extLst>
              <a:ext uri="{FF2B5EF4-FFF2-40B4-BE49-F238E27FC236}">
                <a16:creationId xmlns:a16="http://schemas.microsoft.com/office/drawing/2014/main" id="{0473134D-5A29-4E1F-BDF9-B5BAD68104BE}"/>
              </a:ext>
            </a:extLst>
          </p:cNvPr>
          <p:cNvSpPr>
            <a:spLocks noGrp="1"/>
          </p:cNvSpPr>
          <p:nvPr>
            <p:ph type="body" sz="quarter" idx="15"/>
          </p:nvPr>
        </p:nvSpPr>
        <p:spPr>
          <a:xfrm>
            <a:off x="280559" y="1511066"/>
            <a:ext cx="4484630" cy="5084852"/>
          </a:xfrm>
        </p:spPr>
        <p:txBody>
          <a:bodyPr/>
          <a:lstStyle/>
          <a:p>
            <a:r>
              <a:rPr lang="en-AU" sz="2200" dirty="0"/>
              <a:t>A scientific name has two parts: </a:t>
            </a:r>
            <a:r>
              <a:rPr lang="en-AU" sz="2200" i="1" dirty="0">
                <a:solidFill>
                  <a:schemeClr val="accent6"/>
                </a:solidFill>
              </a:rPr>
              <a:t>Genus</a:t>
            </a:r>
            <a:r>
              <a:rPr lang="en-AU" sz="2200" i="1" dirty="0"/>
              <a:t> and </a:t>
            </a:r>
            <a:r>
              <a:rPr lang="en-AU" sz="2200" i="1" dirty="0">
                <a:solidFill>
                  <a:srgbClr val="FF1FD4"/>
                </a:solidFill>
              </a:rPr>
              <a:t>species</a:t>
            </a:r>
          </a:p>
          <a:p>
            <a:r>
              <a:rPr lang="en-AU" sz="2200" dirty="0"/>
              <a:t>and tells us the relationship between organisms.</a:t>
            </a:r>
          </a:p>
          <a:p>
            <a:endParaRPr lang="en-AU" dirty="0"/>
          </a:p>
        </p:txBody>
      </p:sp>
      <p:sp>
        <p:nvSpPr>
          <p:cNvPr id="25" name="TextBox 24">
            <a:extLst>
              <a:ext uri="{FF2B5EF4-FFF2-40B4-BE49-F238E27FC236}">
                <a16:creationId xmlns:a16="http://schemas.microsoft.com/office/drawing/2014/main" id="{D4295DFC-F0FB-4E8C-A9D1-4090A286460C}"/>
              </a:ext>
            </a:extLst>
          </p:cNvPr>
          <p:cNvSpPr txBox="1"/>
          <p:nvPr/>
        </p:nvSpPr>
        <p:spPr>
          <a:xfrm>
            <a:off x="2773269" y="5065878"/>
            <a:ext cx="1302699" cy="1061829"/>
          </a:xfrm>
          <a:prstGeom prst="rect">
            <a:avLst/>
          </a:prstGeom>
          <a:noFill/>
        </p:spPr>
        <p:txBody>
          <a:bodyPr wrap="square" rtlCol="0">
            <a:spAutoFit/>
          </a:bodyPr>
          <a:lstStyle/>
          <a:p>
            <a:pPr algn="ctr"/>
            <a:r>
              <a:rPr lang="en-AU" sz="900" dirty="0">
                <a:solidFill>
                  <a:srgbClr val="FFFFFF"/>
                </a:solidFill>
                <a:latin typeface="Verdana" panose="020B0604030504040204" pitchFamily="34" charset="0"/>
                <a:ea typeface="Verdana" panose="020B0604030504040204" pitchFamily="34" charset="0"/>
              </a:rPr>
              <a:t>This is a good box to remind yourself to do something. Such as get them to write their answer on their whiteboard. </a:t>
            </a:r>
          </a:p>
        </p:txBody>
      </p:sp>
      <p:sp>
        <p:nvSpPr>
          <p:cNvPr id="15" name="Rectangle 14"/>
          <p:cNvSpPr/>
          <p:nvPr/>
        </p:nvSpPr>
        <p:spPr>
          <a:xfrm>
            <a:off x="8663013" y="6155810"/>
            <a:ext cx="721217" cy="487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4367AC2-1BC4-44C7-9B06-D3EF2A3D196B}"/>
              </a:ext>
            </a:extLst>
          </p:cNvPr>
          <p:cNvSpPr txBox="1"/>
          <p:nvPr/>
        </p:nvSpPr>
        <p:spPr>
          <a:xfrm>
            <a:off x="7680" y="4559222"/>
            <a:ext cx="2623411" cy="1815882"/>
          </a:xfrm>
          <a:prstGeom prst="rect">
            <a:avLst/>
          </a:prstGeom>
          <a:solidFill>
            <a:schemeClr val="bg1"/>
          </a:solidFill>
          <a:ln>
            <a:solidFill>
              <a:schemeClr val="accent2">
                <a:lumMod val="75000"/>
              </a:schemeClr>
            </a:solidFill>
          </a:ln>
        </p:spPr>
        <p:txBody>
          <a:bodyPr wrap="square" rtlCol="0" anchor="t" anchorCtr="0">
            <a:spAutoFit/>
          </a:bodyPr>
          <a:lstStyle/>
          <a:p>
            <a:pPr marL="238125" indent="-179388">
              <a:buAutoNum type="arabicPeriod"/>
            </a:pPr>
            <a:r>
              <a:rPr lang="en-AU" sz="1400" dirty="0">
                <a:latin typeface="Verdana" charset="0"/>
                <a:ea typeface="Verdana" charset="0"/>
                <a:cs typeface="Verdana" charset="0"/>
              </a:rPr>
              <a:t>Identify the Genus and species</a:t>
            </a:r>
          </a:p>
          <a:p>
            <a:pPr marL="238125" indent="-179388">
              <a:buAutoNum type="arabicPeriod"/>
            </a:pPr>
            <a:r>
              <a:rPr lang="en-AU" sz="1400" dirty="0">
                <a:latin typeface="Verdana" charset="0"/>
                <a:ea typeface="Verdana" charset="0"/>
                <a:cs typeface="Verdana" charset="0"/>
              </a:rPr>
              <a:t>Write the Genus name first with a capital letter</a:t>
            </a:r>
          </a:p>
          <a:p>
            <a:pPr marL="238125" indent="-179388">
              <a:buAutoNum type="arabicPeriod"/>
            </a:pPr>
            <a:r>
              <a:rPr lang="en-AU" sz="1400" dirty="0">
                <a:latin typeface="Verdana" charset="0"/>
                <a:ea typeface="Verdana" charset="0"/>
                <a:cs typeface="Verdana" charset="0"/>
              </a:rPr>
              <a:t>Write the species name second with a lower case letter</a:t>
            </a:r>
          </a:p>
          <a:p>
            <a:pPr marL="238125" indent="-179388">
              <a:buAutoNum type="arabicPeriod"/>
            </a:pPr>
            <a:r>
              <a:rPr lang="en-AU" sz="1400" dirty="0">
                <a:latin typeface="Verdana" charset="0"/>
                <a:ea typeface="Verdana" charset="0"/>
                <a:cs typeface="Verdana" charset="0"/>
              </a:rPr>
              <a:t>Underline both words</a:t>
            </a:r>
          </a:p>
        </p:txBody>
      </p:sp>
      <p:sp>
        <p:nvSpPr>
          <p:cNvPr id="21" name="TextBox 20">
            <a:extLst>
              <a:ext uri="{FF2B5EF4-FFF2-40B4-BE49-F238E27FC236}">
                <a16:creationId xmlns:a16="http://schemas.microsoft.com/office/drawing/2014/main" id="{65AD7D24-10B0-44F4-AAFE-083481FF8776}"/>
              </a:ext>
            </a:extLst>
          </p:cNvPr>
          <p:cNvSpPr txBox="1"/>
          <p:nvPr/>
        </p:nvSpPr>
        <p:spPr>
          <a:xfrm>
            <a:off x="0" y="4181570"/>
            <a:ext cx="2631091" cy="351321"/>
          </a:xfrm>
          <a:prstGeom prst="roundRect">
            <a:avLst/>
          </a:prstGeom>
          <a:solidFill>
            <a:srgbClr val="852F9B"/>
          </a:solidFill>
          <a:ln w="38100">
            <a:solidFill>
              <a:srgbClr val="852F9B"/>
            </a:solidFill>
            <a:round/>
          </a:ln>
        </p:spPr>
        <p:txBody>
          <a:bodyPr wrap="square" rtlCol="0">
            <a:spAutoFit/>
          </a:bodyPr>
          <a:lstStyle/>
          <a:p>
            <a:pPr algn="ctr"/>
            <a:r>
              <a:rPr lang="en-AU" sz="1400" dirty="0">
                <a:solidFill>
                  <a:schemeClr val="bg1"/>
                </a:solidFill>
                <a:latin typeface="Arial Rounded MT Bold" panose="020F0704030504030204" pitchFamily="34" charset="0"/>
              </a:rPr>
              <a:t>The Steps:       </a:t>
            </a:r>
            <a:endParaRPr lang="en-AU" sz="1400" dirty="0">
              <a:solidFill>
                <a:schemeClr val="bg1"/>
              </a:solidFill>
              <a:latin typeface="Verdana" panose="020B0604030504040204" pitchFamily="34" charset="0"/>
              <a:ea typeface="Verdana" panose="020B0604030504040204" pitchFamily="34" charset="0"/>
              <a:cs typeface="Futura Medium" panose="020B0602020204020303" pitchFamily="34" charset="-79"/>
            </a:endParaRPr>
          </a:p>
        </p:txBody>
      </p:sp>
      <p:sp>
        <p:nvSpPr>
          <p:cNvPr id="22" name="TextBox 21">
            <a:extLst>
              <a:ext uri="{FF2B5EF4-FFF2-40B4-BE49-F238E27FC236}">
                <a16:creationId xmlns:a16="http://schemas.microsoft.com/office/drawing/2014/main" id="{24367AC2-1BC4-44C7-9B06-D3EF2A3D196B}"/>
              </a:ext>
            </a:extLst>
          </p:cNvPr>
          <p:cNvSpPr txBox="1"/>
          <p:nvPr/>
        </p:nvSpPr>
        <p:spPr>
          <a:xfrm>
            <a:off x="31783" y="3482690"/>
            <a:ext cx="2623411" cy="523220"/>
          </a:xfrm>
          <a:prstGeom prst="rect">
            <a:avLst/>
          </a:prstGeom>
          <a:solidFill>
            <a:schemeClr val="bg1"/>
          </a:solidFill>
          <a:ln>
            <a:solidFill>
              <a:schemeClr val="accent2">
                <a:lumMod val="75000"/>
              </a:schemeClr>
            </a:solidFill>
          </a:ln>
        </p:spPr>
        <p:txBody>
          <a:bodyPr wrap="square" rtlCol="0" anchor="t" anchorCtr="0">
            <a:spAutoFit/>
          </a:bodyPr>
          <a:lstStyle/>
          <a:p>
            <a:pPr>
              <a:defRPr/>
            </a:pPr>
            <a:r>
              <a:rPr lang="en-AU" sz="1400" dirty="0">
                <a:latin typeface="Verdana" charset="0"/>
                <a:ea typeface="Verdana" charset="0"/>
                <a:cs typeface="Verdana" charset="0"/>
              </a:rPr>
              <a:t>What is the scientific name for this frog?</a:t>
            </a:r>
          </a:p>
        </p:txBody>
      </p:sp>
      <p:sp>
        <p:nvSpPr>
          <p:cNvPr id="23" name="TextBox 22">
            <a:extLst>
              <a:ext uri="{FF2B5EF4-FFF2-40B4-BE49-F238E27FC236}">
                <a16:creationId xmlns:a16="http://schemas.microsoft.com/office/drawing/2014/main" id="{921F2EB4-83B3-4C30-9E65-F6CF03B51434}"/>
              </a:ext>
            </a:extLst>
          </p:cNvPr>
          <p:cNvSpPr txBox="1"/>
          <p:nvPr/>
        </p:nvSpPr>
        <p:spPr>
          <a:xfrm>
            <a:off x="31783" y="3131369"/>
            <a:ext cx="2631091" cy="351321"/>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 1</a:t>
            </a:r>
            <a:endParaRPr lang="en-AU" sz="1400" dirty="0">
              <a:solidFill>
                <a:schemeClr val="bg1"/>
              </a:solidFill>
              <a:latin typeface="Verdana" panose="020B0604030504040204" pitchFamily="34" charset="0"/>
              <a:ea typeface="Verdana" panose="020B0604030504040204" pitchFamily="34" charset="0"/>
            </a:endParaRPr>
          </a:p>
        </p:txBody>
      </p:sp>
      <p:pic>
        <p:nvPicPr>
          <p:cNvPr id="1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437" t="15178" r="8765" b="27622"/>
          <a:stretch/>
        </p:blipFill>
        <p:spPr bwMode="auto">
          <a:xfrm>
            <a:off x="4440310" y="1722575"/>
            <a:ext cx="7765756" cy="498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ctangle 27"/>
          <p:cNvSpPr/>
          <p:nvPr/>
        </p:nvSpPr>
        <p:spPr>
          <a:xfrm rot="178779">
            <a:off x="4615738" y="2242789"/>
            <a:ext cx="2672737" cy="45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5694947" y="4349376"/>
            <a:ext cx="2582779" cy="457745"/>
          </a:xfrm>
          <a:prstGeom prst="rect">
            <a:avLst/>
          </a:prstGeom>
          <a:solidFill>
            <a:srgbClr val="D0D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dirty="0" err="1">
                <a:solidFill>
                  <a:schemeClr val="tx1"/>
                </a:solidFill>
              </a:rPr>
              <a:t>chloris</a:t>
            </a:r>
            <a:endParaRPr lang="en-AU" sz="3000" dirty="0">
              <a:solidFill>
                <a:schemeClr val="tx1"/>
              </a:solidFill>
            </a:endParaRPr>
          </a:p>
        </p:txBody>
      </p:sp>
    </p:spTree>
    <p:extLst>
      <p:ext uri="{BB962C8B-B14F-4D97-AF65-F5344CB8AC3E}">
        <p14:creationId xmlns:p14="http://schemas.microsoft.com/office/powerpoint/2010/main" val="61831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7A22E0-29BC-444B-BD2D-936E3BACBDEB}"/>
              </a:ext>
            </a:extLst>
          </p:cNvPr>
          <p:cNvSpPr>
            <a:spLocks noGrp="1"/>
          </p:cNvSpPr>
          <p:nvPr>
            <p:ph type="body" sz="quarter" idx="13"/>
          </p:nvPr>
        </p:nvSpPr>
        <p:spPr/>
        <p:txBody>
          <a:bodyPr/>
          <a:lstStyle/>
          <a:p>
            <a:r>
              <a:rPr lang="en-AU" dirty="0"/>
              <a:t>Scientific Naming</a:t>
            </a:r>
          </a:p>
          <a:p>
            <a:endParaRPr lang="en-AU" dirty="0"/>
          </a:p>
        </p:txBody>
      </p:sp>
      <p:sp>
        <p:nvSpPr>
          <p:cNvPr id="3" name="Text Placeholder 2">
            <a:extLst>
              <a:ext uri="{FF2B5EF4-FFF2-40B4-BE49-F238E27FC236}">
                <a16:creationId xmlns:a16="http://schemas.microsoft.com/office/drawing/2014/main" id="{0473134D-5A29-4E1F-BDF9-B5BAD68104BE}"/>
              </a:ext>
            </a:extLst>
          </p:cNvPr>
          <p:cNvSpPr>
            <a:spLocks noGrp="1"/>
          </p:cNvSpPr>
          <p:nvPr>
            <p:ph type="body" sz="quarter" idx="15"/>
          </p:nvPr>
        </p:nvSpPr>
        <p:spPr>
          <a:xfrm>
            <a:off x="280559" y="1511066"/>
            <a:ext cx="4484630" cy="5084852"/>
          </a:xfrm>
        </p:spPr>
        <p:txBody>
          <a:bodyPr/>
          <a:lstStyle/>
          <a:p>
            <a:r>
              <a:rPr lang="en-AU" sz="2200" dirty="0"/>
              <a:t>A scientific name has two parts: </a:t>
            </a:r>
            <a:r>
              <a:rPr lang="en-AU" sz="2200" i="1" dirty="0">
                <a:solidFill>
                  <a:schemeClr val="accent6"/>
                </a:solidFill>
              </a:rPr>
              <a:t>Genus</a:t>
            </a:r>
            <a:r>
              <a:rPr lang="en-AU" sz="2200" i="1" dirty="0"/>
              <a:t> and </a:t>
            </a:r>
            <a:r>
              <a:rPr lang="en-AU" sz="2200" i="1" dirty="0">
                <a:solidFill>
                  <a:srgbClr val="FF1FD4"/>
                </a:solidFill>
              </a:rPr>
              <a:t>species</a:t>
            </a:r>
          </a:p>
          <a:p>
            <a:r>
              <a:rPr lang="en-AU" sz="2200" dirty="0"/>
              <a:t>and tells us the relationship between organisms.</a:t>
            </a:r>
          </a:p>
          <a:p>
            <a:endParaRPr lang="en-AU" dirty="0"/>
          </a:p>
        </p:txBody>
      </p:sp>
      <p:sp>
        <p:nvSpPr>
          <p:cNvPr id="25" name="TextBox 24">
            <a:extLst>
              <a:ext uri="{FF2B5EF4-FFF2-40B4-BE49-F238E27FC236}">
                <a16:creationId xmlns:a16="http://schemas.microsoft.com/office/drawing/2014/main" id="{D4295DFC-F0FB-4E8C-A9D1-4090A286460C}"/>
              </a:ext>
            </a:extLst>
          </p:cNvPr>
          <p:cNvSpPr txBox="1"/>
          <p:nvPr/>
        </p:nvSpPr>
        <p:spPr>
          <a:xfrm>
            <a:off x="2773269" y="5065878"/>
            <a:ext cx="1302699" cy="1061829"/>
          </a:xfrm>
          <a:prstGeom prst="rect">
            <a:avLst/>
          </a:prstGeom>
          <a:noFill/>
        </p:spPr>
        <p:txBody>
          <a:bodyPr wrap="square" rtlCol="0">
            <a:spAutoFit/>
          </a:bodyPr>
          <a:lstStyle/>
          <a:p>
            <a:pPr algn="ctr"/>
            <a:r>
              <a:rPr lang="en-AU" sz="900" dirty="0">
                <a:solidFill>
                  <a:srgbClr val="FFFFFF"/>
                </a:solidFill>
                <a:latin typeface="Verdana" panose="020B0604030504040204" pitchFamily="34" charset="0"/>
                <a:ea typeface="Verdana" panose="020B0604030504040204" pitchFamily="34" charset="0"/>
              </a:rPr>
              <a:t>This is a good box to remind yourself to do something. Such as get them to write their answer on their whiteboard. </a:t>
            </a:r>
          </a:p>
        </p:txBody>
      </p:sp>
      <p:sp>
        <p:nvSpPr>
          <p:cNvPr id="20" name="TextBox 19">
            <a:extLst>
              <a:ext uri="{FF2B5EF4-FFF2-40B4-BE49-F238E27FC236}">
                <a16:creationId xmlns:a16="http://schemas.microsoft.com/office/drawing/2014/main" id="{24367AC2-1BC4-44C7-9B06-D3EF2A3D196B}"/>
              </a:ext>
            </a:extLst>
          </p:cNvPr>
          <p:cNvSpPr txBox="1"/>
          <p:nvPr/>
        </p:nvSpPr>
        <p:spPr>
          <a:xfrm>
            <a:off x="7680" y="4559222"/>
            <a:ext cx="2623411" cy="1815882"/>
          </a:xfrm>
          <a:prstGeom prst="rect">
            <a:avLst/>
          </a:prstGeom>
          <a:solidFill>
            <a:schemeClr val="bg1"/>
          </a:solidFill>
          <a:ln>
            <a:solidFill>
              <a:schemeClr val="accent2">
                <a:lumMod val="75000"/>
              </a:schemeClr>
            </a:solidFill>
          </a:ln>
        </p:spPr>
        <p:txBody>
          <a:bodyPr wrap="square" rtlCol="0" anchor="t" anchorCtr="0">
            <a:spAutoFit/>
          </a:bodyPr>
          <a:lstStyle/>
          <a:p>
            <a:pPr marL="238125" indent="-179388">
              <a:buAutoNum type="arabicPeriod"/>
            </a:pPr>
            <a:r>
              <a:rPr lang="en-AU" sz="1400" dirty="0">
                <a:latin typeface="Verdana" charset="0"/>
                <a:ea typeface="Verdana" charset="0"/>
                <a:cs typeface="Verdana" charset="0"/>
              </a:rPr>
              <a:t>Identify the Genus and species</a:t>
            </a:r>
          </a:p>
          <a:p>
            <a:pPr marL="238125" indent="-179388">
              <a:buAutoNum type="arabicPeriod"/>
            </a:pPr>
            <a:r>
              <a:rPr lang="en-AU" sz="1400" dirty="0">
                <a:latin typeface="Verdana" charset="0"/>
                <a:ea typeface="Verdana" charset="0"/>
                <a:cs typeface="Verdana" charset="0"/>
              </a:rPr>
              <a:t>Write the Genus name first with a capital letter</a:t>
            </a:r>
          </a:p>
          <a:p>
            <a:pPr marL="238125" indent="-179388">
              <a:buAutoNum type="arabicPeriod"/>
            </a:pPr>
            <a:r>
              <a:rPr lang="en-AU" sz="1400" dirty="0">
                <a:latin typeface="Verdana" charset="0"/>
                <a:ea typeface="Verdana" charset="0"/>
                <a:cs typeface="Verdana" charset="0"/>
              </a:rPr>
              <a:t>Write the species name second with a lower case letter</a:t>
            </a:r>
          </a:p>
          <a:p>
            <a:pPr marL="238125" indent="-179388">
              <a:buAutoNum type="arabicPeriod"/>
            </a:pPr>
            <a:r>
              <a:rPr lang="en-AU" sz="1400" dirty="0">
                <a:latin typeface="Verdana" charset="0"/>
                <a:ea typeface="Verdana" charset="0"/>
                <a:cs typeface="Verdana" charset="0"/>
              </a:rPr>
              <a:t>Underline both words</a:t>
            </a:r>
          </a:p>
        </p:txBody>
      </p:sp>
      <p:sp>
        <p:nvSpPr>
          <p:cNvPr id="21" name="TextBox 20">
            <a:extLst>
              <a:ext uri="{FF2B5EF4-FFF2-40B4-BE49-F238E27FC236}">
                <a16:creationId xmlns:a16="http://schemas.microsoft.com/office/drawing/2014/main" id="{65AD7D24-10B0-44F4-AAFE-083481FF8776}"/>
              </a:ext>
            </a:extLst>
          </p:cNvPr>
          <p:cNvSpPr txBox="1"/>
          <p:nvPr/>
        </p:nvSpPr>
        <p:spPr>
          <a:xfrm>
            <a:off x="0" y="4181570"/>
            <a:ext cx="2631091" cy="351321"/>
          </a:xfrm>
          <a:prstGeom prst="roundRect">
            <a:avLst/>
          </a:prstGeom>
          <a:solidFill>
            <a:srgbClr val="852F9B"/>
          </a:solidFill>
          <a:ln w="38100">
            <a:solidFill>
              <a:srgbClr val="852F9B"/>
            </a:solidFill>
            <a:round/>
          </a:ln>
        </p:spPr>
        <p:txBody>
          <a:bodyPr wrap="square" rtlCol="0">
            <a:spAutoFit/>
          </a:bodyPr>
          <a:lstStyle/>
          <a:p>
            <a:pPr algn="ctr"/>
            <a:r>
              <a:rPr lang="en-AU" sz="1400" dirty="0">
                <a:solidFill>
                  <a:schemeClr val="bg1"/>
                </a:solidFill>
                <a:latin typeface="Arial Rounded MT Bold" panose="020F0704030504030204" pitchFamily="34" charset="0"/>
              </a:rPr>
              <a:t>The Steps:       </a:t>
            </a:r>
            <a:endParaRPr lang="en-AU" sz="1400" dirty="0">
              <a:solidFill>
                <a:schemeClr val="bg1"/>
              </a:solidFill>
              <a:latin typeface="Verdana" panose="020B0604030504040204" pitchFamily="34" charset="0"/>
              <a:ea typeface="Verdana" panose="020B0604030504040204" pitchFamily="34" charset="0"/>
              <a:cs typeface="Futura Medium" panose="020B0602020204020303" pitchFamily="34" charset="-79"/>
            </a:endParaRPr>
          </a:p>
        </p:txBody>
      </p:sp>
      <p:sp>
        <p:nvSpPr>
          <p:cNvPr id="22" name="TextBox 21">
            <a:extLst>
              <a:ext uri="{FF2B5EF4-FFF2-40B4-BE49-F238E27FC236}">
                <a16:creationId xmlns:a16="http://schemas.microsoft.com/office/drawing/2014/main" id="{24367AC2-1BC4-44C7-9B06-D3EF2A3D196B}"/>
              </a:ext>
            </a:extLst>
          </p:cNvPr>
          <p:cNvSpPr txBox="1"/>
          <p:nvPr/>
        </p:nvSpPr>
        <p:spPr>
          <a:xfrm>
            <a:off x="31783" y="3482690"/>
            <a:ext cx="2623411" cy="523220"/>
          </a:xfrm>
          <a:prstGeom prst="rect">
            <a:avLst/>
          </a:prstGeom>
          <a:solidFill>
            <a:schemeClr val="bg1"/>
          </a:solidFill>
          <a:ln>
            <a:solidFill>
              <a:schemeClr val="accent2">
                <a:lumMod val="75000"/>
              </a:schemeClr>
            </a:solidFill>
          </a:ln>
        </p:spPr>
        <p:txBody>
          <a:bodyPr wrap="square" rtlCol="0" anchor="t" anchorCtr="0">
            <a:spAutoFit/>
          </a:bodyPr>
          <a:lstStyle/>
          <a:p>
            <a:pPr>
              <a:defRPr/>
            </a:pPr>
            <a:r>
              <a:rPr lang="en-AU" sz="1400" dirty="0">
                <a:latin typeface="Verdana" charset="0"/>
                <a:ea typeface="Verdana" charset="0"/>
                <a:cs typeface="Verdana" charset="0"/>
              </a:rPr>
              <a:t>What is the scientific name for this organism?</a:t>
            </a:r>
          </a:p>
        </p:txBody>
      </p:sp>
      <p:sp>
        <p:nvSpPr>
          <p:cNvPr id="23" name="TextBox 22">
            <a:extLst>
              <a:ext uri="{FF2B5EF4-FFF2-40B4-BE49-F238E27FC236}">
                <a16:creationId xmlns:a16="http://schemas.microsoft.com/office/drawing/2014/main" id="{921F2EB4-83B3-4C30-9E65-F6CF03B51434}"/>
              </a:ext>
            </a:extLst>
          </p:cNvPr>
          <p:cNvSpPr txBox="1"/>
          <p:nvPr/>
        </p:nvSpPr>
        <p:spPr>
          <a:xfrm>
            <a:off x="31783" y="3131369"/>
            <a:ext cx="2631091" cy="351321"/>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 1</a:t>
            </a:r>
            <a:endParaRPr lang="en-AU" sz="1400" dirty="0">
              <a:solidFill>
                <a:schemeClr val="bg1"/>
              </a:solidFill>
              <a:latin typeface="Verdana" panose="020B0604030504040204" pitchFamily="34" charset="0"/>
              <a:ea typeface="Verdana" panose="020B0604030504040204" pitchFamily="34" charset="0"/>
            </a:endParaRPr>
          </a:p>
        </p:txBody>
      </p:sp>
      <p:pic>
        <p:nvPicPr>
          <p:cNvPr id="1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174" t="5324" r="5207" b="15510"/>
          <a:stretch/>
        </p:blipFill>
        <p:spPr bwMode="auto">
          <a:xfrm>
            <a:off x="5297726" y="1003885"/>
            <a:ext cx="6713559" cy="5725778"/>
          </a:xfrm>
          <a:prstGeom prst="rect">
            <a:avLst/>
          </a:prstGeom>
          <a:solidFill>
            <a:srgbClr val="D0D2D6"/>
          </a:solidFill>
          <a:ln>
            <a:noFill/>
          </a:ln>
          <a:effectLst/>
          <a:extLst/>
        </p:spPr>
      </p:pic>
      <p:sp>
        <p:nvSpPr>
          <p:cNvPr id="14" name="Rectangle 13"/>
          <p:cNvSpPr/>
          <p:nvPr/>
        </p:nvSpPr>
        <p:spPr>
          <a:xfrm>
            <a:off x="5444747" y="1451976"/>
            <a:ext cx="2598759" cy="383479"/>
          </a:xfrm>
          <a:prstGeom prst="rect">
            <a:avLst/>
          </a:prstGeom>
          <a:solidFill>
            <a:srgbClr val="D0D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6288505" y="3145536"/>
            <a:ext cx="2547781" cy="479979"/>
          </a:xfrm>
          <a:prstGeom prst="rect">
            <a:avLst/>
          </a:prstGeom>
          <a:solidFill>
            <a:srgbClr val="D0D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err="1">
                <a:solidFill>
                  <a:schemeClr val="tx1"/>
                </a:solidFill>
              </a:rPr>
              <a:t>truncatus</a:t>
            </a:r>
            <a:endParaRPr lang="en-AU" sz="2800" dirty="0">
              <a:solidFill>
                <a:schemeClr val="tx1"/>
              </a:solidFill>
            </a:endParaRPr>
          </a:p>
        </p:txBody>
      </p:sp>
    </p:spTree>
    <p:extLst>
      <p:ext uri="{BB962C8B-B14F-4D97-AF65-F5344CB8AC3E}">
        <p14:creationId xmlns:p14="http://schemas.microsoft.com/office/powerpoint/2010/main" val="202860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7A22E0-29BC-444B-BD2D-936E3BACBDEB}"/>
              </a:ext>
            </a:extLst>
          </p:cNvPr>
          <p:cNvSpPr>
            <a:spLocks noGrp="1"/>
          </p:cNvSpPr>
          <p:nvPr>
            <p:ph type="body" sz="quarter" idx="13"/>
          </p:nvPr>
        </p:nvSpPr>
        <p:spPr/>
        <p:txBody>
          <a:bodyPr/>
          <a:lstStyle/>
          <a:p>
            <a:r>
              <a:rPr lang="en-AU" dirty="0"/>
              <a:t>Scientific Naming</a:t>
            </a:r>
          </a:p>
          <a:p>
            <a:endParaRPr lang="en-AU" dirty="0"/>
          </a:p>
        </p:txBody>
      </p:sp>
      <p:sp>
        <p:nvSpPr>
          <p:cNvPr id="3" name="Text Placeholder 2">
            <a:extLst>
              <a:ext uri="{FF2B5EF4-FFF2-40B4-BE49-F238E27FC236}">
                <a16:creationId xmlns:a16="http://schemas.microsoft.com/office/drawing/2014/main" id="{0473134D-5A29-4E1F-BDF9-B5BAD68104BE}"/>
              </a:ext>
            </a:extLst>
          </p:cNvPr>
          <p:cNvSpPr>
            <a:spLocks noGrp="1"/>
          </p:cNvSpPr>
          <p:nvPr>
            <p:ph type="body" sz="quarter" idx="15"/>
          </p:nvPr>
        </p:nvSpPr>
        <p:spPr>
          <a:xfrm>
            <a:off x="280559" y="1511066"/>
            <a:ext cx="4484630" cy="5084852"/>
          </a:xfrm>
        </p:spPr>
        <p:txBody>
          <a:bodyPr/>
          <a:lstStyle/>
          <a:p>
            <a:r>
              <a:rPr lang="en-AU" sz="2200" dirty="0"/>
              <a:t>A scientific name has two parts: </a:t>
            </a:r>
            <a:r>
              <a:rPr lang="en-AU" sz="2200" i="1" dirty="0">
                <a:solidFill>
                  <a:schemeClr val="accent6"/>
                </a:solidFill>
              </a:rPr>
              <a:t>Genus</a:t>
            </a:r>
            <a:r>
              <a:rPr lang="en-AU" sz="2200" i="1" dirty="0"/>
              <a:t> and </a:t>
            </a:r>
            <a:r>
              <a:rPr lang="en-AU" sz="2200" i="1" dirty="0">
                <a:solidFill>
                  <a:srgbClr val="FF1FD4"/>
                </a:solidFill>
              </a:rPr>
              <a:t>species</a:t>
            </a:r>
          </a:p>
          <a:p>
            <a:r>
              <a:rPr lang="en-AU" sz="2200" dirty="0"/>
              <a:t>and tells us the relationship between organisms.</a:t>
            </a:r>
          </a:p>
          <a:p>
            <a:endParaRPr lang="en-AU" dirty="0"/>
          </a:p>
        </p:txBody>
      </p:sp>
      <p:sp>
        <p:nvSpPr>
          <p:cNvPr id="25" name="TextBox 24">
            <a:extLst>
              <a:ext uri="{FF2B5EF4-FFF2-40B4-BE49-F238E27FC236}">
                <a16:creationId xmlns:a16="http://schemas.microsoft.com/office/drawing/2014/main" id="{D4295DFC-F0FB-4E8C-A9D1-4090A286460C}"/>
              </a:ext>
            </a:extLst>
          </p:cNvPr>
          <p:cNvSpPr txBox="1"/>
          <p:nvPr/>
        </p:nvSpPr>
        <p:spPr>
          <a:xfrm>
            <a:off x="2773269" y="5065878"/>
            <a:ext cx="1302699" cy="1061829"/>
          </a:xfrm>
          <a:prstGeom prst="rect">
            <a:avLst/>
          </a:prstGeom>
          <a:noFill/>
        </p:spPr>
        <p:txBody>
          <a:bodyPr wrap="square" rtlCol="0">
            <a:spAutoFit/>
          </a:bodyPr>
          <a:lstStyle/>
          <a:p>
            <a:pPr algn="ctr"/>
            <a:r>
              <a:rPr lang="en-AU" sz="900" dirty="0">
                <a:solidFill>
                  <a:srgbClr val="FFFFFF"/>
                </a:solidFill>
                <a:latin typeface="Verdana" panose="020B0604030504040204" pitchFamily="34" charset="0"/>
                <a:ea typeface="Verdana" panose="020B0604030504040204" pitchFamily="34" charset="0"/>
              </a:rPr>
              <a:t>This is a good box to remind yourself to do something. Such as get them to write their answer on their whiteboard. </a:t>
            </a:r>
          </a:p>
        </p:txBody>
      </p:sp>
      <p:sp>
        <p:nvSpPr>
          <p:cNvPr id="20" name="TextBox 19">
            <a:extLst>
              <a:ext uri="{FF2B5EF4-FFF2-40B4-BE49-F238E27FC236}">
                <a16:creationId xmlns:a16="http://schemas.microsoft.com/office/drawing/2014/main" id="{24367AC2-1BC4-44C7-9B06-D3EF2A3D196B}"/>
              </a:ext>
            </a:extLst>
          </p:cNvPr>
          <p:cNvSpPr txBox="1"/>
          <p:nvPr/>
        </p:nvSpPr>
        <p:spPr>
          <a:xfrm>
            <a:off x="7680" y="4559222"/>
            <a:ext cx="2623411" cy="1815882"/>
          </a:xfrm>
          <a:prstGeom prst="rect">
            <a:avLst/>
          </a:prstGeom>
          <a:solidFill>
            <a:schemeClr val="bg1"/>
          </a:solidFill>
          <a:ln>
            <a:solidFill>
              <a:schemeClr val="accent2">
                <a:lumMod val="75000"/>
              </a:schemeClr>
            </a:solidFill>
          </a:ln>
        </p:spPr>
        <p:txBody>
          <a:bodyPr wrap="square" rtlCol="0" anchor="t" anchorCtr="0">
            <a:spAutoFit/>
          </a:bodyPr>
          <a:lstStyle/>
          <a:p>
            <a:pPr marL="238125" indent="-179388">
              <a:buAutoNum type="arabicPeriod"/>
            </a:pPr>
            <a:r>
              <a:rPr lang="en-AU" sz="1400" dirty="0">
                <a:latin typeface="Verdana" charset="0"/>
                <a:ea typeface="Verdana" charset="0"/>
                <a:cs typeface="Verdana" charset="0"/>
              </a:rPr>
              <a:t>Identify the Genus and species</a:t>
            </a:r>
          </a:p>
          <a:p>
            <a:pPr marL="238125" indent="-179388">
              <a:buAutoNum type="arabicPeriod"/>
            </a:pPr>
            <a:r>
              <a:rPr lang="en-AU" sz="1400" dirty="0">
                <a:latin typeface="Verdana" charset="0"/>
                <a:ea typeface="Verdana" charset="0"/>
                <a:cs typeface="Verdana" charset="0"/>
              </a:rPr>
              <a:t>Write the Genus name first with a capital letter</a:t>
            </a:r>
          </a:p>
          <a:p>
            <a:pPr marL="238125" indent="-179388">
              <a:buAutoNum type="arabicPeriod"/>
            </a:pPr>
            <a:r>
              <a:rPr lang="en-AU" sz="1400" dirty="0">
                <a:latin typeface="Verdana" charset="0"/>
                <a:ea typeface="Verdana" charset="0"/>
                <a:cs typeface="Verdana" charset="0"/>
              </a:rPr>
              <a:t>Write the species name second with a lower case letter</a:t>
            </a:r>
          </a:p>
          <a:p>
            <a:pPr marL="238125" indent="-179388">
              <a:buAutoNum type="arabicPeriod"/>
            </a:pPr>
            <a:r>
              <a:rPr lang="en-AU" sz="1400" dirty="0">
                <a:latin typeface="Verdana" charset="0"/>
                <a:ea typeface="Verdana" charset="0"/>
                <a:cs typeface="Verdana" charset="0"/>
              </a:rPr>
              <a:t>Underline both words</a:t>
            </a:r>
          </a:p>
        </p:txBody>
      </p:sp>
      <p:sp>
        <p:nvSpPr>
          <p:cNvPr id="21" name="TextBox 20">
            <a:extLst>
              <a:ext uri="{FF2B5EF4-FFF2-40B4-BE49-F238E27FC236}">
                <a16:creationId xmlns:a16="http://schemas.microsoft.com/office/drawing/2014/main" id="{65AD7D24-10B0-44F4-AAFE-083481FF8776}"/>
              </a:ext>
            </a:extLst>
          </p:cNvPr>
          <p:cNvSpPr txBox="1"/>
          <p:nvPr/>
        </p:nvSpPr>
        <p:spPr>
          <a:xfrm>
            <a:off x="0" y="4181570"/>
            <a:ext cx="2631091" cy="351321"/>
          </a:xfrm>
          <a:prstGeom prst="roundRect">
            <a:avLst/>
          </a:prstGeom>
          <a:solidFill>
            <a:srgbClr val="852F9B"/>
          </a:solidFill>
          <a:ln w="38100">
            <a:solidFill>
              <a:srgbClr val="852F9B"/>
            </a:solidFill>
            <a:round/>
          </a:ln>
        </p:spPr>
        <p:txBody>
          <a:bodyPr wrap="square" rtlCol="0">
            <a:spAutoFit/>
          </a:bodyPr>
          <a:lstStyle/>
          <a:p>
            <a:pPr algn="ctr"/>
            <a:r>
              <a:rPr lang="en-AU" sz="1400" dirty="0">
                <a:solidFill>
                  <a:schemeClr val="bg1"/>
                </a:solidFill>
                <a:latin typeface="Arial Rounded MT Bold" panose="020F0704030504030204" pitchFamily="34" charset="0"/>
              </a:rPr>
              <a:t>The Steps:       </a:t>
            </a:r>
            <a:endParaRPr lang="en-AU" sz="1400" dirty="0">
              <a:solidFill>
                <a:schemeClr val="bg1"/>
              </a:solidFill>
              <a:latin typeface="Verdana" panose="020B0604030504040204" pitchFamily="34" charset="0"/>
              <a:ea typeface="Verdana" panose="020B0604030504040204" pitchFamily="34" charset="0"/>
              <a:cs typeface="Futura Medium" panose="020B0602020204020303" pitchFamily="34" charset="-79"/>
            </a:endParaRPr>
          </a:p>
        </p:txBody>
      </p:sp>
      <p:sp>
        <p:nvSpPr>
          <p:cNvPr id="22" name="TextBox 21">
            <a:extLst>
              <a:ext uri="{FF2B5EF4-FFF2-40B4-BE49-F238E27FC236}">
                <a16:creationId xmlns:a16="http://schemas.microsoft.com/office/drawing/2014/main" id="{24367AC2-1BC4-44C7-9B06-D3EF2A3D196B}"/>
              </a:ext>
            </a:extLst>
          </p:cNvPr>
          <p:cNvSpPr txBox="1"/>
          <p:nvPr/>
        </p:nvSpPr>
        <p:spPr>
          <a:xfrm>
            <a:off x="31783" y="3482690"/>
            <a:ext cx="2623411" cy="523220"/>
          </a:xfrm>
          <a:prstGeom prst="rect">
            <a:avLst/>
          </a:prstGeom>
          <a:solidFill>
            <a:schemeClr val="bg1"/>
          </a:solidFill>
          <a:ln>
            <a:solidFill>
              <a:schemeClr val="accent2">
                <a:lumMod val="75000"/>
              </a:schemeClr>
            </a:solidFill>
          </a:ln>
        </p:spPr>
        <p:txBody>
          <a:bodyPr wrap="square" rtlCol="0" anchor="t" anchorCtr="0">
            <a:spAutoFit/>
          </a:bodyPr>
          <a:lstStyle/>
          <a:p>
            <a:pPr>
              <a:defRPr/>
            </a:pPr>
            <a:r>
              <a:rPr lang="en-AU" sz="1400" dirty="0">
                <a:latin typeface="Verdana" charset="0"/>
                <a:ea typeface="Verdana" charset="0"/>
                <a:cs typeface="Verdana" charset="0"/>
              </a:rPr>
              <a:t>What is the scientific name for this organism?</a:t>
            </a:r>
          </a:p>
        </p:txBody>
      </p:sp>
      <p:sp>
        <p:nvSpPr>
          <p:cNvPr id="23" name="TextBox 22">
            <a:extLst>
              <a:ext uri="{FF2B5EF4-FFF2-40B4-BE49-F238E27FC236}">
                <a16:creationId xmlns:a16="http://schemas.microsoft.com/office/drawing/2014/main" id="{921F2EB4-83B3-4C30-9E65-F6CF03B51434}"/>
              </a:ext>
            </a:extLst>
          </p:cNvPr>
          <p:cNvSpPr txBox="1"/>
          <p:nvPr/>
        </p:nvSpPr>
        <p:spPr>
          <a:xfrm>
            <a:off x="31783" y="3131369"/>
            <a:ext cx="2631091" cy="351321"/>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 1</a:t>
            </a:r>
            <a:endParaRPr lang="en-AU" sz="1400"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079" t="11706" r="10291" b="5601"/>
          <a:stretch/>
        </p:blipFill>
        <p:spPr bwMode="auto">
          <a:xfrm>
            <a:off x="5249110" y="1109630"/>
            <a:ext cx="6513399" cy="5486288"/>
          </a:xfrm>
          <a:prstGeom prst="rect">
            <a:avLst/>
          </a:prstGeom>
          <a:solidFill>
            <a:srgbClr val="D0D2D6"/>
          </a:solidFill>
          <a:ln>
            <a:noFill/>
          </a:ln>
          <a:effectLst/>
          <a:extLst/>
        </p:spPr>
      </p:pic>
      <p:sp>
        <p:nvSpPr>
          <p:cNvPr id="15" name="Rectangle 14"/>
          <p:cNvSpPr/>
          <p:nvPr/>
        </p:nvSpPr>
        <p:spPr>
          <a:xfrm>
            <a:off x="5346877" y="4242165"/>
            <a:ext cx="2781068" cy="40123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6286052" y="6102011"/>
            <a:ext cx="2071885" cy="468211"/>
          </a:xfrm>
          <a:prstGeom prst="rect">
            <a:avLst/>
          </a:prstGeom>
          <a:solidFill>
            <a:srgbClr val="D0D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600" dirty="0" err="1">
                <a:solidFill>
                  <a:schemeClr val="tx1"/>
                </a:solidFill>
              </a:rPr>
              <a:t>ocellaris</a:t>
            </a:r>
            <a:endParaRPr lang="en-AU" sz="2600" dirty="0">
              <a:solidFill>
                <a:schemeClr val="tx1"/>
              </a:solidFill>
            </a:endParaRPr>
          </a:p>
        </p:txBody>
      </p:sp>
    </p:spTree>
    <p:extLst>
      <p:ext uri="{BB962C8B-B14F-4D97-AF65-F5344CB8AC3E}">
        <p14:creationId xmlns:p14="http://schemas.microsoft.com/office/powerpoint/2010/main" val="121726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F63E75-D91E-482C-A785-C180A332A6CF}"/>
              </a:ext>
            </a:extLst>
          </p:cNvPr>
          <p:cNvSpPr>
            <a:spLocks noGrp="1"/>
          </p:cNvSpPr>
          <p:nvPr>
            <p:ph type="body" sz="quarter" idx="16"/>
          </p:nvPr>
        </p:nvSpPr>
        <p:spPr/>
        <p:txBody>
          <a:bodyPr/>
          <a:lstStyle/>
          <a:p>
            <a:r>
              <a:rPr lang="en-AU" dirty="0" err="1"/>
              <a:t>Yr</a:t>
            </a:r>
            <a:r>
              <a:rPr lang="en-AU" dirty="0"/>
              <a:t> 7:</a:t>
            </a:r>
          </a:p>
          <a:p>
            <a:pPr marL="285750" indent="-285750">
              <a:buFont typeface="Arial" charset="0"/>
              <a:buChar char="•"/>
            </a:pPr>
            <a:r>
              <a:rPr lang="en-AU" dirty="0"/>
              <a:t>Classification helps organise the diverse group of organisms </a:t>
            </a:r>
            <a:r>
              <a:rPr lang="en-AU" dirty="0">
                <a:hlinkClick r:id="rId2" tooltip="View additional details of ACSSU111"/>
              </a:rPr>
              <a:t>(ACSSU111)</a:t>
            </a:r>
            <a:endParaRPr lang="en-AU" dirty="0"/>
          </a:p>
          <a:p>
            <a:endParaRPr lang="en-AU" dirty="0"/>
          </a:p>
        </p:txBody>
      </p:sp>
      <p:sp>
        <p:nvSpPr>
          <p:cNvPr id="2" name="Text Placeholder 1">
            <a:extLst>
              <a:ext uri="{FF2B5EF4-FFF2-40B4-BE49-F238E27FC236}">
                <a16:creationId xmlns:a16="http://schemas.microsoft.com/office/drawing/2014/main" id="{F6788B91-28EA-4647-8FA0-B31109157ED2}"/>
              </a:ext>
            </a:extLst>
          </p:cNvPr>
          <p:cNvSpPr>
            <a:spLocks noGrp="1"/>
          </p:cNvSpPr>
          <p:nvPr>
            <p:ph type="body" sz="quarter" idx="12"/>
          </p:nvPr>
        </p:nvSpPr>
        <p:spPr/>
        <p:txBody>
          <a:bodyPr/>
          <a:lstStyle/>
          <a:p>
            <a:r>
              <a:rPr lang="en-AU" dirty="0"/>
              <a:t>Students will use scientific names to identify species.</a:t>
            </a:r>
          </a:p>
        </p:txBody>
      </p:sp>
    </p:spTree>
    <p:extLst>
      <p:ext uri="{BB962C8B-B14F-4D97-AF65-F5344CB8AC3E}">
        <p14:creationId xmlns:p14="http://schemas.microsoft.com/office/powerpoint/2010/main" val="1820280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7A22E0-29BC-444B-BD2D-936E3BACBDEB}"/>
              </a:ext>
            </a:extLst>
          </p:cNvPr>
          <p:cNvSpPr>
            <a:spLocks noGrp="1"/>
          </p:cNvSpPr>
          <p:nvPr>
            <p:ph type="body" sz="quarter" idx="13"/>
          </p:nvPr>
        </p:nvSpPr>
        <p:spPr/>
        <p:txBody>
          <a:bodyPr/>
          <a:lstStyle/>
          <a:p>
            <a:r>
              <a:rPr lang="en-AU" dirty="0"/>
              <a:t>Scientific Naming</a:t>
            </a:r>
          </a:p>
          <a:p>
            <a:endParaRPr lang="en-AU" dirty="0"/>
          </a:p>
        </p:txBody>
      </p:sp>
      <p:sp>
        <p:nvSpPr>
          <p:cNvPr id="3" name="Text Placeholder 2">
            <a:extLst>
              <a:ext uri="{FF2B5EF4-FFF2-40B4-BE49-F238E27FC236}">
                <a16:creationId xmlns:a16="http://schemas.microsoft.com/office/drawing/2014/main" id="{0473134D-5A29-4E1F-BDF9-B5BAD68104BE}"/>
              </a:ext>
            </a:extLst>
          </p:cNvPr>
          <p:cNvSpPr>
            <a:spLocks noGrp="1"/>
          </p:cNvSpPr>
          <p:nvPr>
            <p:ph type="body" sz="quarter" idx="15"/>
          </p:nvPr>
        </p:nvSpPr>
        <p:spPr>
          <a:xfrm>
            <a:off x="280559" y="1511066"/>
            <a:ext cx="4484630" cy="5084852"/>
          </a:xfrm>
        </p:spPr>
        <p:txBody>
          <a:bodyPr/>
          <a:lstStyle/>
          <a:p>
            <a:r>
              <a:rPr lang="en-AU" sz="2200" dirty="0"/>
              <a:t>A scientific name has two parts: </a:t>
            </a:r>
            <a:r>
              <a:rPr lang="en-AU" sz="2200" i="1" dirty="0">
                <a:solidFill>
                  <a:schemeClr val="accent6"/>
                </a:solidFill>
              </a:rPr>
              <a:t>Genus</a:t>
            </a:r>
            <a:r>
              <a:rPr lang="en-AU" sz="2200" i="1" dirty="0"/>
              <a:t> and </a:t>
            </a:r>
            <a:r>
              <a:rPr lang="en-AU" sz="2200" i="1" dirty="0">
                <a:solidFill>
                  <a:srgbClr val="FF1FD4"/>
                </a:solidFill>
              </a:rPr>
              <a:t>species</a:t>
            </a:r>
          </a:p>
          <a:p>
            <a:r>
              <a:rPr lang="en-AU" sz="2200" dirty="0"/>
              <a:t>and tells us the relationship between organisms.</a:t>
            </a:r>
          </a:p>
          <a:p>
            <a:endParaRPr lang="en-AU" dirty="0"/>
          </a:p>
        </p:txBody>
      </p:sp>
      <p:sp>
        <p:nvSpPr>
          <p:cNvPr id="25" name="TextBox 24">
            <a:extLst>
              <a:ext uri="{FF2B5EF4-FFF2-40B4-BE49-F238E27FC236}">
                <a16:creationId xmlns:a16="http://schemas.microsoft.com/office/drawing/2014/main" id="{D4295DFC-F0FB-4E8C-A9D1-4090A286460C}"/>
              </a:ext>
            </a:extLst>
          </p:cNvPr>
          <p:cNvSpPr txBox="1"/>
          <p:nvPr/>
        </p:nvSpPr>
        <p:spPr>
          <a:xfrm>
            <a:off x="2773269" y="5065878"/>
            <a:ext cx="1302699" cy="1061829"/>
          </a:xfrm>
          <a:prstGeom prst="rect">
            <a:avLst/>
          </a:prstGeom>
          <a:noFill/>
        </p:spPr>
        <p:txBody>
          <a:bodyPr wrap="square" rtlCol="0">
            <a:spAutoFit/>
          </a:bodyPr>
          <a:lstStyle/>
          <a:p>
            <a:pPr algn="ctr"/>
            <a:r>
              <a:rPr lang="en-AU" sz="900" dirty="0">
                <a:solidFill>
                  <a:srgbClr val="FFFFFF"/>
                </a:solidFill>
                <a:latin typeface="Verdana" panose="020B0604030504040204" pitchFamily="34" charset="0"/>
                <a:ea typeface="Verdana" panose="020B0604030504040204" pitchFamily="34" charset="0"/>
              </a:rPr>
              <a:t>This is a good box to remind yourself to do something. Such as get them to write their answer on their whiteboard. </a:t>
            </a:r>
          </a:p>
        </p:txBody>
      </p:sp>
      <p:sp>
        <p:nvSpPr>
          <p:cNvPr id="20" name="TextBox 19">
            <a:extLst>
              <a:ext uri="{FF2B5EF4-FFF2-40B4-BE49-F238E27FC236}">
                <a16:creationId xmlns:a16="http://schemas.microsoft.com/office/drawing/2014/main" id="{24367AC2-1BC4-44C7-9B06-D3EF2A3D196B}"/>
              </a:ext>
            </a:extLst>
          </p:cNvPr>
          <p:cNvSpPr txBox="1"/>
          <p:nvPr/>
        </p:nvSpPr>
        <p:spPr>
          <a:xfrm>
            <a:off x="7680" y="4559222"/>
            <a:ext cx="2623411" cy="1815882"/>
          </a:xfrm>
          <a:prstGeom prst="rect">
            <a:avLst/>
          </a:prstGeom>
          <a:solidFill>
            <a:schemeClr val="bg1"/>
          </a:solidFill>
          <a:ln>
            <a:solidFill>
              <a:schemeClr val="accent2">
                <a:lumMod val="75000"/>
              </a:schemeClr>
            </a:solidFill>
          </a:ln>
        </p:spPr>
        <p:txBody>
          <a:bodyPr wrap="square" rtlCol="0" anchor="t" anchorCtr="0">
            <a:spAutoFit/>
          </a:bodyPr>
          <a:lstStyle/>
          <a:p>
            <a:pPr marL="238125" indent="-179388">
              <a:buAutoNum type="arabicPeriod"/>
            </a:pPr>
            <a:r>
              <a:rPr lang="en-AU" sz="1400" dirty="0">
                <a:latin typeface="Verdana" charset="0"/>
                <a:ea typeface="Verdana" charset="0"/>
                <a:cs typeface="Verdana" charset="0"/>
              </a:rPr>
              <a:t>Identify the Genus and species</a:t>
            </a:r>
          </a:p>
          <a:p>
            <a:pPr marL="238125" indent="-179388">
              <a:buAutoNum type="arabicPeriod"/>
            </a:pPr>
            <a:r>
              <a:rPr lang="en-AU" sz="1400" dirty="0">
                <a:latin typeface="Verdana" charset="0"/>
                <a:ea typeface="Verdana" charset="0"/>
                <a:cs typeface="Verdana" charset="0"/>
              </a:rPr>
              <a:t>Write the Genus name first with a capital letter</a:t>
            </a:r>
          </a:p>
          <a:p>
            <a:pPr marL="238125" indent="-179388">
              <a:buAutoNum type="arabicPeriod"/>
            </a:pPr>
            <a:r>
              <a:rPr lang="en-AU" sz="1400" dirty="0">
                <a:latin typeface="Verdana" charset="0"/>
                <a:ea typeface="Verdana" charset="0"/>
                <a:cs typeface="Verdana" charset="0"/>
              </a:rPr>
              <a:t>Write the species name second with a lower case letter</a:t>
            </a:r>
          </a:p>
          <a:p>
            <a:pPr marL="238125" indent="-179388">
              <a:buAutoNum type="arabicPeriod"/>
            </a:pPr>
            <a:r>
              <a:rPr lang="en-AU" sz="1400" dirty="0">
                <a:latin typeface="Verdana" charset="0"/>
                <a:ea typeface="Verdana" charset="0"/>
                <a:cs typeface="Verdana" charset="0"/>
              </a:rPr>
              <a:t>Underline both words</a:t>
            </a:r>
          </a:p>
        </p:txBody>
      </p:sp>
      <p:sp>
        <p:nvSpPr>
          <p:cNvPr id="21" name="TextBox 20">
            <a:extLst>
              <a:ext uri="{FF2B5EF4-FFF2-40B4-BE49-F238E27FC236}">
                <a16:creationId xmlns:a16="http://schemas.microsoft.com/office/drawing/2014/main" id="{65AD7D24-10B0-44F4-AAFE-083481FF8776}"/>
              </a:ext>
            </a:extLst>
          </p:cNvPr>
          <p:cNvSpPr txBox="1"/>
          <p:nvPr/>
        </p:nvSpPr>
        <p:spPr>
          <a:xfrm>
            <a:off x="0" y="4181570"/>
            <a:ext cx="2631091" cy="351321"/>
          </a:xfrm>
          <a:prstGeom prst="roundRect">
            <a:avLst/>
          </a:prstGeom>
          <a:solidFill>
            <a:srgbClr val="852F9B"/>
          </a:solidFill>
          <a:ln w="38100">
            <a:solidFill>
              <a:srgbClr val="852F9B"/>
            </a:solidFill>
            <a:round/>
          </a:ln>
        </p:spPr>
        <p:txBody>
          <a:bodyPr wrap="square" rtlCol="0">
            <a:spAutoFit/>
          </a:bodyPr>
          <a:lstStyle/>
          <a:p>
            <a:pPr algn="ctr"/>
            <a:r>
              <a:rPr lang="en-AU" sz="1400" dirty="0">
                <a:solidFill>
                  <a:schemeClr val="bg1"/>
                </a:solidFill>
                <a:latin typeface="Arial Rounded MT Bold" panose="020F0704030504030204" pitchFamily="34" charset="0"/>
              </a:rPr>
              <a:t>The Steps:       </a:t>
            </a:r>
            <a:endParaRPr lang="en-AU" sz="1400" dirty="0">
              <a:solidFill>
                <a:schemeClr val="bg1"/>
              </a:solidFill>
              <a:latin typeface="Verdana" panose="020B0604030504040204" pitchFamily="34" charset="0"/>
              <a:ea typeface="Verdana" panose="020B0604030504040204" pitchFamily="34" charset="0"/>
              <a:cs typeface="Futura Medium" panose="020B0602020204020303" pitchFamily="34" charset="-79"/>
            </a:endParaRPr>
          </a:p>
        </p:txBody>
      </p:sp>
      <p:sp>
        <p:nvSpPr>
          <p:cNvPr id="22" name="TextBox 21">
            <a:extLst>
              <a:ext uri="{FF2B5EF4-FFF2-40B4-BE49-F238E27FC236}">
                <a16:creationId xmlns:a16="http://schemas.microsoft.com/office/drawing/2014/main" id="{24367AC2-1BC4-44C7-9B06-D3EF2A3D196B}"/>
              </a:ext>
            </a:extLst>
          </p:cNvPr>
          <p:cNvSpPr txBox="1"/>
          <p:nvPr/>
        </p:nvSpPr>
        <p:spPr>
          <a:xfrm>
            <a:off x="31783" y="3482690"/>
            <a:ext cx="2623411" cy="523220"/>
          </a:xfrm>
          <a:prstGeom prst="rect">
            <a:avLst/>
          </a:prstGeom>
          <a:solidFill>
            <a:schemeClr val="bg1"/>
          </a:solidFill>
          <a:ln>
            <a:solidFill>
              <a:schemeClr val="accent2">
                <a:lumMod val="75000"/>
              </a:schemeClr>
            </a:solidFill>
          </a:ln>
        </p:spPr>
        <p:txBody>
          <a:bodyPr wrap="square" rtlCol="0" anchor="t" anchorCtr="0">
            <a:spAutoFit/>
          </a:bodyPr>
          <a:lstStyle/>
          <a:p>
            <a:pPr>
              <a:defRPr/>
            </a:pPr>
            <a:r>
              <a:rPr lang="en-AU" sz="1400" dirty="0">
                <a:latin typeface="Verdana" charset="0"/>
                <a:ea typeface="Verdana" charset="0"/>
                <a:cs typeface="Verdana" charset="0"/>
              </a:rPr>
              <a:t>What is the scientific name for this organism?</a:t>
            </a:r>
          </a:p>
        </p:txBody>
      </p:sp>
      <p:sp>
        <p:nvSpPr>
          <p:cNvPr id="23" name="TextBox 22">
            <a:extLst>
              <a:ext uri="{FF2B5EF4-FFF2-40B4-BE49-F238E27FC236}">
                <a16:creationId xmlns:a16="http://schemas.microsoft.com/office/drawing/2014/main" id="{921F2EB4-83B3-4C30-9E65-F6CF03B51434}"/>
              </a:ext>
            </a:extLst>
          </p:cNvPr>
          <p:cNvSpPr txBox="1"/>
          <p:nvPr/>
        </p:nvSpPr>
        <p:spPr>
          <a:xfrm>
            <a:off x="31783" y="3131369"/>
            <a:ext cx="2631091" cy="351321"/>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 1</a:t>
            </a:r>
            <a:endParaRPr lang="en-AU" sz="1400"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84" t="15519" b="16724"/>
          <a:stretch/>
        </p:blipFill>
        <p:spPr bwMode="auto">
          <a:xfrm>
            <a:off x="4659880" y="1897386"/>
            <a:ext cx="7532120" cy="4472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4659880" y="3230088"/>
            <a:ext cx="2483768" cy="45365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5683937" y="5128581"/>
            <a:ext cx="1417395" cy="389903"/>
          </a:xfrm>
          <a:prstGeom prst="rect">
            <a:avLst/>
          </a:prstGeom>
          <a:solidFill>
            <a:srgbClr val="D0D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err="1">
                <a:solidFill>
                  <a:schemeClr val="tx1"/>
                </a:solidFill>
              </a:rPr>
              <a:t>ararauna</a:t>
            </a:r>
            <a:endParaRPr lang="en-AU" sz="2400" dirty="0">
              <a:solidFill>
                <a:schemeClr val="tx1"/>
              </a:solidFill>
            </a:endParaRPr>
          </a:p>
        </p:txBody>
      </p:sp>
    </p:spTree>
    <p:extLst>
      <p:ext uri="{BB962C8B-B14F-4D97-AF65-F5344CB8AC3E}">
        <p14:creationId xmlns:p14="http://schemas.microsoft.com/office/powerpoint/2010/main" val="20556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7A22E0-29BC-444B-BD2D-936E3BACBDEB}"/>
              </a:ext>
            </a:extLst>
          </p:cNvPr>
          <p:cNvSpPr>
            <a:spLocks noGrp="1"/>
          </p:cNvSpPr>
          <p:nvPr>
            <p:ph type="body" sz="quarter" idx="13"/>
          </p:nvPr>
        </p:nvSpPr>
        <p:spPr/>
        <p:txBody>
          <a:bodyPr/>
          <a:lstStyle/>
          <a:p>
            <a:r>
              <a:rPr lang="en-AU" dirty="0"/>
              <a:t>Scientific Naming</a:t>
            </a:r>
          </a:p>
          <a:p>
            <a:endParaRPr lang="en-AU" dirty="0"/>
          </a:p>
        </p:txBody>
      </p:sp>
      <p:sp>
        <p:nvSpPr>
          <p:cNvPr id="3" name="Text Placeholder 2">
            <a:extLst>
              <a:ext uri="{FF2B5EF4-FFF2-40B4-BE49-F238E27FC236}">
                <a16:creationId xmlns:a16="http://schemas.microsoft.com/office/drawing/2014/main" id="{0473134D-5A29-4E1F-BDF9-B5BAD68104BE}"/>
              </a:ext>
            </a:extLst>
          </p:cNvPr>
          <p:cNvSpPr>
            <a:spLocks noGrp="1"/>
          </p:cNvSpPr>
          <p:nvPr>
            <p:ph type="body" sz="quarter" idx="15"/>
          </p:nvPr>
        </p:nvSpPr>
        <p:spPr>
          <a:xfrm>
            <a:off x="280559" y="1511066"/>
            <a:ext cx="4484630" cy="5084852"/>
          </a:xfrm>
        </p:spPr>
        <p:txBody>
          <a:bodyPr/>
          <a:lstStyle/>
          <a:p>
            <a:r>
              <a:rPr lang="en-AU" sz="2200" dirty="0"/>
              <a:t>A scientific name has two parts: </a:t>
            </a:r>
            <a:r>
              <a:rPr lang="en-AU" sz="2200" i="1" dirty="0">
                <a:solidFill>
                  <a:schemeClr val="accent6"/>
                </a:solidFill>
              </a:rPr>
              <a:t>Genus</a:t>
            </a:r>
            <a:r>
              <a:rPr lang="en-AU" sz="2200" i="1" dirty="0"/>
              <a:t> and </a:t>
            </a:r>
            <a:r>
              <a:rPr lang="en-AU" sz="2200" i="1" dirty="0">
                <a:solidFill>
                  <a:srgbClr val="FF1FD4"/>
                </a:solidFill>
              </a:rPr>
              <a:t>species</a:t>
            </a:r>
          </a:p>
          <a:p>
            <a:r>
              <a:rPr lang="en-AU" sz="2200" dirty="0"/>
              <a:t>and tells us the relationship between organisms.</a:t>
            </a:r>
          </a:p>
          <a:p>
            <a:endParaRPr lang="en-AU" dirty="0"/>
          </a:p>
        </p:txBody>
      </p:sp>
      <p:sp>
        <p:nvSpPr>
          <p:cNvPr id="25" name="TextBox 24">
            <a:extLst>
              <a:ext uri="{FF2B5EF4-FFF2-40B4-BE49-F238E27FC236}">
                <a16:creationId xmlns:a16="http://schemas.microsoft.com/office/drawing/2014/main" id="{D4295DFC-F0FB-4E8C-A9D1-4090A286460C}"/>
              </a:ext>
            </a:extLst>
          </p:cNvPr>
          <p:cNvSpPr txBox="1"/>
          <p:nvPr/>
        </p:nvSpPr>
        <p:spPr>
          <a:xfrm>
            <a:off x="2773269" y="5065878"/>
            <a:ext cx="1302699" cy="1061829"/>
          </a:xfrm>
          <a:prstGeom prst="rect">
            <a:avLst/>
          </a:prstGeom>
          <a:noFill/>
        </p:spPr>
        <p:txBody>
          <a:bodyPr wrap="square" rtlCol="0">
            <a:spAutoFit/>
          </a:bodyPr>
          <a:lstStyle/>
          <a:p>
            <a:pPr algn="ctr"/>
            <a:r>
              <a:rPr lang="en-AU" sz="900" dirty="0">
                <a:solidFill>
                  <a:srgbClr val="FFFFFF"/>
                </a:solidFill>
                <a:latin typeface="Verdana" panose="020B0604030504040204" pitchFamily="34" charset="0"/>
                <a:ea typeface="Verdana" panose="020B0604030504040204" pitchFamily="34" charset="0"/>
              </a:rPr>
              <a:t>This is a good box to remind yourself to do something. Such as get them to write their answer on their whiteboard. </a:t>
            </a:r>
          </a:p>
        </p:txBody>
      </p:sp>
      <p:sp>
        <p:nvSpPr>
          <p:cNvPr id="20" name="TextBox 19">
            <a:extLst>
              <a:ext uri="{FF2B5EF4-FFF2-40B4-BE49-F238E27FC236}">
                <a16:creationId xmlns:a16="http://schemas.microsoft.com/office/drawing/2014/main" id="{24367AC2-1BC4-44C7-9B06-D3EF2A3D196B}"/>
              </a:ext>
            </a:extLst>
          </p:cNvPr>
          <p:cNvSpPr txBox="1"/>
          <p:nvPr/>
        </p:nvSpPr>
        <p:spPr>
          <a:xfrm>
            <a:off x="7680" y="4559222"/>
            <a:ext cx="2623411" cy="1815882"/>
          </a:xfrm>
          <a:prstGeom prst="rect">
            <a:avLst/>
          </a:prstGeom>
          <a:solidFill>
            <a:schemeClr val="bg1"/>
          </a:solidFill>
          <a:ln>
            <a:solidFill>
              <a:schemeClr val="accent2">
                <a:lumMod val="75000"/>
              </a:schemeClr>
            </a:solidFill>
          </a:ln>
        </p:spPr>
        <p:txBody>
          <a:bodyPr wrap="square" rtlCol="0" anchor="t" anchorCtr="0">
            <a:spAutoFit/>
          </a:bodyPr>
          <a:lstStyle/>
          <a:p>
            <a:pPr marL="238125" indent="-179388">
              <a:buAutoNum type="arabicPeriod"/>
            </a:pPr>
            <a:r>
              <a:rPr lang="en-AU" sz="1400" dirty="0">
                <a:latin typeface="Verdana" charset="0"/>
                <a:ea typeface="Verdana" charset="0"/>
                <a:cs typeface="Verdana" charset="0"/>
              </a:rPr>
              <a:t>Identify the Genus and species</a:t>
            </a:r>
          </a:p>
          <a:p>
            <a:pPr marL="238125" indent="-179388">
              <a:buAutoNum type="arabicPeriod"/>
            </a:pPr>
            <a:r>
              <a:rPr lang="en-AU" sz="1400" dirty="0">
                <a:latin typeface="Verdana" charset="0"/>
                <a:ea typeface="Verdana" charset="0"/>
                <a:cs typeface="Verdana" charset="0"/>
              </a:rPr>
              <a:t>Write the Genus name first with a capital letter</a:t>
            </a:r>
          </a:p>
          <a:p>
            <a:pPr marL="238125" indent="-179388">
              <a:buAutoNum type="arabicPeriod"/>
            </a:pPr>
            <a:r>
              <a:rPr lang="en-AU" sz="1400" dirty="0">
                <a:latin typeface="Verdana" charset="0"/>
                <a:ea typeface="Verdana" charset="0"/>
                <a:cs typeface="Verdana" charset="0"/>
              </a:rPr>
              <a:t>Write the species name second with a lower case letter</a:t>
            </a:r>
          </a:p>
          <a:p>
            <a:pPr marL="238125" indent="-179388">
              <a:buAutoNum type="arabicPeriod"/>
            </a:pPr>
            <a:r>
              <a:rPr lang="en-AU" sz="1400" dirty="0">
                <a:latin typeface="Verdana" charset="0"/>
                <a:ea typeface="Verdana" charset="0"/>
                <a:cs typeface="Verdana" charset="0"/>
              </a:rPr>
              <a:t>Underline both words</a:t>
            </a:r>
          </a:p>
        </p:txBody>
      </p:sp>
      <p:sp>
        <p:nvSpPr>
          <p:cNvPr id="21" name="TextBox 20">
            <a:extLst>
              <a:ext uri="{FF2B5EF4-FFF2-40B4-BE49-F238E27FC236}">
                <a16:creationId xmlns:a16="http://schemas.microsoft.com/office/drawing/2014/main" id="{65AD7D24-10B0-44F4-AAFE-083481FF8776}"/>
              </a:ext>
            </a:extLst>
          </p:cNvPr>
          <p:cNvSpPr txBox="1"/>
          <p:nvPr/>
        </p:nvSpPr>
        <p:spPr>
          <a:xfrm>
            <a:off x="0" y="4181570"/>
            <a:ext cx="2631091" cy="351321"/>
          </a:xfrm>
          <a:prstGeom prst="roundRect">
            <a:avLst/>
          </a:prstGeom>
          <a:solidFill>
            <a:srgbClr val="852F9B"/>
          </a:solidFill>
          <a:ln w="38100">
            <a:solidFill>
              <a:srgbClr val="852F9B"/>
            </a:solidFill>
            <a:round/>
          </a:ln>
        </p:spPr>
        <p:txBody>
          <a:bodyPr wrap="square" rtlCol="0">
            <a:spAutoFit/>
          </a:bodyPr>
          <a:lstStyle/>
          <a:p>
            <a:pPr algn="ctr"/>
            <a:r>
              <a:rPr lang="en-AU" sz="1400" dirty="0">
                <a:solidFill>
                  <a:schemeClr val="bg1"/>
                </a:solidFill>
                <a:latin typeface="Arial Rounded MT Bold" panose="020F0704030504030204" pitchFamily="34" charset="0"/>
              </a:rPr>
              <a:t>The Steps:       </a:t>
            </a:r>
            <a:endParaRPr lang="en-AU" sz="1400" dirty="0">
              <a:solidFill>
                <a:schemeClr val="bg1"/>
              </a:solidFill>
              <a:latin typeface="Verdana" panose="020B0604030504040204" pitchFamily="34" charset="0"/>
              <a:ea typeface="Verdana" panose="020B0604030504040204" pitchFamily="34" charset="0"/>
              <a:cs typeface="Futura Medium" panose="020B0602020204020303" pitchFamily="34" charset="-79"/>
            </a:endParaRPr>
          </a:p>
        </p:txBody>
      </p:sp>
      <p:sp>
        <p:nvSpPr>
          <p:cNvPr id="22" name="TextBox 21">
            <a:extLst>
              <a:ext uri="{FF2B5EF4-FFF2-40B4-BE49-F238E27FC236}">
                <a16:creationId xmlns:a16="http://schemas.microsoft.com/office/drawing/2014/main" id="{24367AC2-1BC4-44C7-9B06-D3EF2A3D196B}"/>
              </a:ext>
            </a:extLst>
          </p:cNvPr>
          <p:cNvSpPr txBox="1"/>
          <p:nvPr/>
        </p:nvSpPr>
        <p:spPr>
          <a:xfrm>
            <a:off x="31783" y="3482690"/>
            <a:ext cx="2623411" cy="523220"/>
          </a:xfrm>
          <a:prstGeom prst="rect">
            <a:avLst/>
          </a:prstGeom>
          <a:solidFill>
            <a:schemeClr val="bg1"/>
          </a:solidFill>
          <a:ln>
            <a:solidFill>
              <a:schemeClr val="accent2">
                <a:lumMod val="75000"/>
              </a:schemeClr>
            </a:solidFill>
          </a:ln>
        </p:spPr>
        <p:txBody>
          <a:bodyPr wrap="square" rtlCol="0" anchor="t" anchorCtr="0">
            <a:spAutoFit/>
          </a:bodyPr>
          <a:lstStyle/>
          <a:p>
            <a:pPr>
              <a:defRPr/>
            </a:pPr>
            <a:r>
              <a:rPr lang="en-AU" sz="1400" dirty="0">
                <a:latin typeface="Verdana" charset="0"/>
                <a:ea typeface="Verdana" charset="0"/>
                <a:cs typeface="Verdana" charset="0"/>
              </a:rPr>
              <a:t>What is the scientific name for this organism?</a:t>
            </a:r>
          </a:p>
        </p:txBody>
      </p:sp>
      <p:sp>
        <p:nvSpPr>
          <p:cNvPr id="23" name="TextBox 22">
            <a:extLst>
              <a:ext uri="{FF2B5EF4-FFF2-40B4-BE49-F238E27FC236}">
                <a16:creationId xmlns:a16="http://schemas.microsoft.com/office/drawing/2014/main" id="{921F2EB4-83B3-4C30-9E65-F6CF03B51434}"/>
              </a:ext>
            </a:extLst>
          </p:cNvPr>
          <p:cNvSpPr txBox="1"/>
          <p:nvPr/>
        </p:nvSpPr>
        <p:spPr>
          <a:xfrm>
            <a:off x="31783" y="3131369"/>
            <a:ext cx="2631091" cy="351321"/>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 1</a:t>
            </a:r>
            <a:endParaRPr lang="en-AU" sz="1400" dirty="0">
              <a:solidFill>
                <a:schemeClr val="bg1"/>
              </a:solidFill>
              <a:latin typeface="Verdana" panose="020B0604030504040204" pitchFamily="34" charset="0"/>
              <a:ea typeface="Verdana" panose="020B0604030504040204" pitchFamily="34" charset="0"/>
            </a:endParaRPr>
          </a:p>
        </p:txBody>
      </p:sp>
      <p:pic>
        <p:nvPicPr>
          <p:cNvPr id="1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584" t="10282" r="16840" b="7884"/>
          <a:stretch/>
        </p:blipFill>
        <p:spPr bwMode="auto">
          <a:xfrm rot="5400000">
            <a:off x="6093894" y="875477"/>
            <a:ext cx="4554866" cy="6415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5231912" y="2343378"/>
            <a:ext cx="3703659" cy="3834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6374912" y="4716691"/>
            <a:ext cx="2742194" cy="43353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dirty="0" err="1"/>
              <a:t>k</a:t>
            </a:r>
            <a:r>
              <a:rPr lang="en-AU" sz="3000" dirty="0" err="1" smtClean="0"/>
              <a:t>ingii</a:t>
            </a:r>
            <a:endParaRPr lang="en-AU" sz="3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1327" y="1127586"/>
            <a:ext cx="3664061" cy="2003783"/>
          </a:xfrm>
          <a:prstGeom prst="rect">
            <a:avLst/>
          </a:prstGeom>
        </p:spPr>
      </p:pic>
    </p:spTree>
    <p:extLst>
      <p:ext uri="{BB962C8B-B14F-4D97-AF65-F5344CB8AC3E}">
        <p14:creationId xmlns:p14="http://schemas.microsoft.com/office/powerpoint/2010/main" val="207556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7A22E0-29BC-444B-BD2D-936E3BACBDEB}"/>
              </a:ext>
            </a:extLst>
          </p:cNvPr>
          <p:cNvSpPr>
            <a:spLocks noGrp="1"/>
          </p:cNvSpPr>
          <p:nvPr>
            <p:ph type="body" sz="quarter" idx="13"/>
          </p:nvPr>
        </p:nvSpPr>
        <p:spPr/>
        <p:txBody>
          <a:bodyPr/>
          <a:lstStyle/>
          <a:p>
            <a:r>
              <a:rPr lang="en-AU" dirty="0"/>
              <a:t>Scientific Naming</a:t>
            </a:r>
          </a:p>
          <a:p>
            <a:endParaRPr lang="en-AU" dirty="0"/>
          </a:p>
        </p:txBody>
      </p:sp>
      <p:sp>
        <p:nvSpPr>
          <p:cNvPr id="3" name="Text Placeholder 2">
            <a:extLst>
              <a:ext uri="{FF2B5EF4-FFF2-40B4-BE49-F238E27FC236}">
                <a16:creationId xmlns:a16="http://schemas.microsoft.com/office/drawing/2014/main" id="{0473134D-5A29-4E1F-BDF9-B5BAD68104BE}"/>
              </a:ext>
            </a:extLst>
          </p:cNvPr>
          <p:cNvSpPr>
            <a:spLocks noGrp="1"/>
          </p:cNvSpPr>
          <p:nvPr>
            <p:ph type="body" sz="quarter" idx="15"/>
          </p:nvPr>
        </p:nvSpPr>
        <p:spPr>
          <a:xfrm>
            <a:off x="280559" y="1511066"/>
            <a:ext cx="4484630" cy="5084852"/>
          </a:xfrm>
        </p:spPr>
        <p:txBody>
          <a:bodyPr/>
          <a:lstStyle/>
          <a:p>
            <a:r>
              <a:rPr lang="en-AU" sz="2200" dirty="0"/>
              <a:t>A scientific name has two parts: </a:t>
            </a:r>
            <a:r>
              <a:rPr lang="en-AU" sz="2200" i="1" dirty="0">
                <a:solidFill>
                  <a:schemeClr val="accent6"/>
                </a:solidFill>
              </a:rPr>
              <a:t>Genus</a:t>
            </a:r>
            <a:r>
              <a:rPr lang="en-AU" sz="2200" i="1" dirty="0"/>
              <a:t> and </a:t>
            </a:r>
            <a:r>
              <a:rPr lang="en-AU" sz="2200" i="1" dirty="0">
                <a:solidFill>
                  <a:srgbClr val="FF1FD4"/>
                </a:solidFill>
              </a:rPr>
              <a:t>species</a:t>
            </a:r>
          </a:p>
          <a:p>
            <a:r>
              <a:rPr lang="en-AU" sz="2200" dirty="0"/>
              <a:t>and tells us the relationship between organisms.</a:t>
            </a:r>
          </a:p>
          <a:p>
            <a:endParaRPr lang="en-AU" dirty="0"/>
          </a:p>
        </p:txBody>
      </p:sp>
      <p:sp>
        <p:nvSpPr>
          <p:cNvPr id="25" name="TextBox 24">
            <a:extLst>
              <a:ext uri="{FF2B5EF4-FFF2-40B4-BE49-F238E27FC236}">
                <a16:creationId xmlns:a16="http://schemas.microsoft.com/office/drawing/2014/main" id="{D4295DFC-F0FB-4E8C-A9D1-4090A286460C}"/>
              </a:ext>
            </a:extLst>
          </p:cNvPr>
          <p:cNvSpPr txBox="1"/>
          <p:nvPr/>
        </p:nvSpPr>
        <p:spPr>
          <a:xfrm>
            <a:off x="2773269" y="5065878"/>
            <a:ext cx="1302699" cy="1061829"/>
          </a:xfrm>
          <a:prstGeom prst="rect">
            <a:avLst/>
          </a:prstGeom>
          <a:noFill/>
        </p:spPr>
        <p:txBody>
          <a:bodyPr wrap="square" rtlCol="0">
            <a:spAutoFit/>
          </a:bodyPr>
          <a:lstStyle/>
          <a:p>
            <a:pPr algn="ctr"/>
            <a:r>
              <a:rPr lang="en-AU" sz="900" dirty="0">
                <a:solidFill>
                  <a:srgbClr val="FFFFFF"/>
                </a:solidFill>
                <a:latin typeface="Verdana" panose="020B0604030504040204" pitchFamily="34" charset="0"/>
                <a:ea typeface="Verdana" panose="020B0604030504040204" pitchFamily="34" charset="0"/>
              </a:rPr>
              <a:t>This is a good box to remind yourself to do something. Such as get them to write their answer on their whiteboard. </a:t>
            </a:r>
          </a:p>
        </p:txBody>
      </p:sp>
      <p:sp>
        <p:nvSpPr>
          <p:cNvPr id="20" name="TextBox 19">
            <a:extLst>
              <a:ext uri="{FF2B5EF4-FFF2-40B4-BE49-F238E27FC236}">
                <a16:creationId xmlns:a16="http://schemas.microsoft.com/office/drawing/2014/main" id="{24367AC2-1BC4-44C7-9B06-D3EF2A3D196B}"/>
              </a:ext>
            </a:extLst>
          </p:cNvPr>
          <p:cNvSpPr txBox="1"/>
          <p:nvPr/>
        </p:nvSpPr>
        <p:spPr>
          <a:xfrm>
            <a:off x="7680" y="4559222"/>
            <a:ext cx="2623411" cy="1815882"/>
          </a:xfrm>
          <a:prstGeom prst="rect">
            <a:avLst/>
          </a:prstGeom>
          <a:solidFill>
            <a:schemeClr val="bg1"/>
          </a:solidFill>
          <a:ln>
            <a:solidFill>
              <a:schemeClr val="accent2">
                <a:lumMod val="75000"/>
              </a:schemeClr>
            </a:solidFill>
          </a:ln>
        </p:spPr>
        <p:txBody>
          <a:bodyPr wrap="square" rtlCol="0" anchor="t" anchorCtr="0">
            <a:spAutoFit/>
          </a:bodyPr>
          <a:lstStyle/>
          <a:p>
            <a:pPr marL="238125" indent="-179388">
              <a:buAutoNum type="arabicPeriod"/>
            </a:pPr>
            <a:r>
              <a:rPr lang="en-AU" sz="1400" dirty="0">
                <a:latin typeface="Verdana" charset="0"/>
                <a:ea typeface="Verdana" charset="0"/>
                <a:cs typeface="Verdana" charset="0"/>
              </a:rPr>
              <a:t>Identify the Genus and species</a:t>
            </a:r>
          </a:p>
          <a:p>
            <a:pPr marL="238125" indent="-179388">
              <a:buAutoNum type="arabicPeriod"/>
            </a:pPr>
            <a:r>
              <a:rPr lang="en-AU" sz="1400" dirty="0">
                <a:latin typeface="Verdana" charset="0"/>
                <a:ea typeface="Verdana" charset="0"/>
                <a:cs typeface="Verdana" charset="0"/>
              </a:rPr>
              <a:t>Write the Genus name first with a capital letter</a:t>
            </a:r>
          </a:p>
          <a:p>
            <a:pPr marL="238125" indent="-179388">
              <a:buAutoNum type="arabicPeriod"/>
            </a:pPr>
            <a:r>
              <a:rPr lang="en-AU" sz="1400" dirty="0">
                <a:latin typeface="Verdana" charset="0"/>
                <a:ea typeface="Verdana" charset="0"/>
                <a:cs typeface="Verdana" charset="0"/>
              </a:rPr>
              <a:t>Write the species name second with a lower case letter</a:t>
            </a:r>
          </a:p>
          <a:p>
            <a:pPr marL="238125" indent="-179388">
              <a:buAutoNum type="arabicPeriod"/>
            </a:pPr>
            <a:r>
              <a:rPr lang="en-AU" sz="1400" dirty="0">
                <a:latin typeface="Verdana" charset="0"/>
                <a:ea typeface="Verdana" charset="0"/>
                <a:cs typeface="Verdana" charset="0"/>
              </a:rPr>
              <a:t>Underline both words</a:t>
            </a:r>
          </a:p>
        </p:txBody>
      </p:sp>
      <p:sp>
        <p:nvSpPr>
          <p:cNvPr id="21" name="TextBox 20">
            <a:extLst>
              <a:ext uri="{FF2B5EF4-FFF2-40B4-BE49-F238E27FC236}">
                <a16:creationId xmlns:a16="http://schemas.microsoft.com/office/drawing/2014/main" id="{65AD7D24-10B0-44F4-AAFE-083481FF8776}"/>
              </a:ext>
            </a:extLst>
          </p:cNvPr>
          <p:cNvSpPr txBox="1"/>
          <p:nvPr/>
        </p:nvSpPr>
        <p:spPr>
          <a:xfrm>
            <a:off x="0" y="4181570"/>
            <a:ext cx="2631091" cy="351321"/>
          </a:xfrm>
          <a:prstGeom prst="roundRect">
            <a:avLst/>
          </a:prstGeom>
          <a:solidFill>
            <a:srgbClr val="852F9B"/>
          </a:solidFill>
          <a:ln w="38100">
            <a:solidFill>
              <a:srgbClr val="852F9B"/>
            </a:solidFill>
            <a:round/>
          </a:ln>
        </p:spPr>
        <p:txBody>
          <a:bodyPr wrap="square" rtlCol="0">
            <a:spAutoFit/>
          </a:bodyPr>
          <a:lstStyle/>
          <a:p>
            <a:pPr algn="ctr"/>
            <a:r>
              <a:rPr lang="en-AU" sz="1400" dirty="0">
                <a:solidFill>
                  <a:schemeClr val="bg1"/>
                </a:solidFill>
                <a:latin typeface="Arial Rounded MT Bold" panose="020F0704030504030204" pitchFamily="34" charset="0"/>
              </a:rPr>
              <a:t>The Steps:       </a:t>
            </a:r>
            <a:endParaRPr lang="en-AU" sz="1400" dirty="0">
              <a:solidFill>
                <a:schemeClr val="bg1"/>
              </a:solidFill>
              <a:latin typeface="Verdana" panose="020B0604030504040204" pitchFamily="34" charset="0"/>
              <a:ea typeface="Verdana" panose="020B0604030504040204" pitchFamily="34" charset="0"/>
              <a:cs typeface="Futura Medium" panose="020B0602020204020303" pitchFamily="34" charset="-79"/>
            </a:endParaRPr>
          </a:p>
        </p:txBody>
      </p:sp>
      <p:sp>
        <p:nvSpPr>
          <p:cNvPr id="22" name="TextBox 21">
            <a:extLst>
              <a:ext uri="{FF2B5EF4-FFF2-40B4-BE49-F238E27FC236}">
                <a16:creationId xmlns:a16="http://schemas.microsoft.com/office/drawing/2014/main" id="{24367AC2-1BC4-44C7-9B06-D3EF2A3D196B}"/>
              </a:ext>
            </a:extLst>
          </p:cNvPr>
          <p:cNvSpPr txBox="1"/>
          <p:nvPr/>
        </p:nvSpPr>
        <p:spPr>
          <a:xfrm>
            <a:off x="31783" y="3482690"/>
            <a:ext cx="2623411" cy="523220"/>
          </a:xfrm>
          <a:prstGeom prst="rect">
            <a:avLst/>
          </a:prstGeom>
          <a:solidFill>
            <a:schemeClr val="bg1"/>
          </a:solidFill>
          <a:ln>
            <a:solidFill>
              <a:schemeClr val="accent2">
                <a:lumMod val="75000"/>
              </a:schemeClr>
            </a:solidFill>
          </a:ln>
        </p:spPr>
        <p:txBody>
          <a:bodyPr wrap="square" rtlCol="0" anchor="t" anchorCtr="0">
            <a:spAutoFit/>
          </a:bodyPr>
          <a:lstStyle/>
          <a:p>
            <a:pPr>
              <a:defRPr/>
            </a:pPr>
            <a:r>
              <a:rPr lang="en-AU" sz="1400" dirty="0">
                <a:latin typeface="Verdana" charset="0"/>
                <a:ea typeface="Verdana" charset="0"/>
                <a:cs typeface="Verdana" charset="0"/>
              </a:rPr>
              <a:t>What is the scientific name for this organism?</a:t>
            </a:r>
          </a:p>
        </p:txBody>
      </p:sp>
      <p:sp>
        <p:nvSpPr>
          <p:cNvPr id="23" name="TextBox 22">
            <a:extLst>
              <a:ext uri="{FF2B5EF4-FFF2-40B4-BE49-F238E27FC236}">
                <a16:creationId xmlns:a16="http://schemas.microsoft.com/office/drawing/2014/main" id="{921F2EB4-83B3-4C30-9E65-F6CF03B51434}"/>
              </a:ext>
            </a:extLst>
          </p:cNvPr>
          <p:cNvSpPr txBox="1"/>
          <p:nvPr/>
        </p:nvSpPr>
        <p:spPr>
          <a:xfrm>
            <a:off x="31783" y="3131369"/>
            <a:ext cx="2631091" cy="351321"/>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 1</a:t>
            </a:r>
            <a:endParaRPr lang="en-AU" sz="1400" dirty="0">
              <a:solidFill>
                <a:schemeClr val="bg1"/>
              </a:solidFill>
              <a:latin typeface="Verdana" panose="020B0604030504040204" pitchFamily="34" charset="0"/>
              <a:ea typeface="Verdana" panose="020B0604030504040204" pitchFamily="34" charset="0"/>
            </a:endParaRPr>
          </a:p>
        </p:txBody>
      </p:sp>
      <p:pic>
        <p:nvPicPr>
          <p:cNvPr id="1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501" t="19731" r="44892" b="24498"/>
          <a:stretch/>
        </p:blipFill>
        <p:spPr bwMode="auto">
          <a:xfrm rot="5400000">
            <a:off x="4549310" y="1704274"/>
            <a:ext cx="4688881" cy="4603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4791429" y="2294022"/>
            <a:ext cx="3594236" cy="4810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6005210" y="5810237"/>
            <a:ext cx="2622934" cy="5401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err="1">
                <a:solidFill>
                  <a:schemeClr val="tx1"/>
                </a:solidFill>
              </a:rPr>
              <a:t>muscipula</a:t>
            </a:r>
            <a:endParaRPr lang="en-AU" sz="2800" dirty="0">
              <a:solidFill>
                <a:schemeClr val="tx1"/>
              </a:solidFill>
            </a:endParaRPr>
          </a:p>
        </p:txBody>
      </p:sp>
      <p:pic>
        <p:nvPicPr>
          <p:cNvPr id="1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878" t="25538" r="6008" b="18691"/>
          <a:stretch/>
        </p:blipFill>
        <p:spPr bwMode="auto">
          <a:xfrm rot="5400000">
            <a:off x="9320511" y="1536342"/>
            <a:ext cx="2567636" cy="281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771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7A22E0-29BC-444B-BD2D-936E3BACBDEB}"/>
              </a:ext>
            </a:extLst>
          </p:cNvPr>
          <p:cNvSpPr>
            <a:spLocks noGrp="1"/>
          </p:cNvSpPr>
          <p:nvPr>
            <p:ph type="body" sz="quarter" idx="13"/>
          </p:nvPr>
        </p:nvSpPr>
        <p:spPr/>
        <p:txBody>
          <a:bodyPr/>
          <a:lstStyle/>
          <a:p>
            <a:r>
              <a:rPr lang="en-AU" dirty="0"/>
              <a:t>Scientific Naming</a:t>
            </a:r>
          </a:p>
          <a:p>
            <a:endParaRPr lang="en-AU" dirty="0"/>
          </a:p>
        </p:txBody>
      </p:sp>
      <p:sp>
        <p:nvSpPr>
          <p:cNvPr id="3" name="Text Placeholder 2">
            <a:extLst>
              <a:ext uri="{FF2B5EF4-FFF2-40B4-BE49-F238E27FC236}">
                <a16:creationId xmlns:a16="http://schemas.microsoft.com/office/drawing/2014/main" id="{0473134D-5A29-4E1F-BDF9-B5BAD68104BE}"/>
              </a:ext>
            </a:extLst>
          </p:cNvPr>
          <p:cNvSpPr>
            <a:spLocks noGrp="1"/>
          </p:cNvSpPr>
          <p:nvPr>
            <p:ph type="body" sz="quarter" idx="15"/>
          </p:nvPr>
        </p:nvSpPr>
        <p:spPr>
          <a:xfrm>
            <a:off x="280559" y="1511066"/>
            <a:ext cx="4484630" cy="5084852"/>
          </a:xfrm>
        </p:spPr>
        <p:txBody>
          <a:bodyPr/>
          <a:lstStyle/>
          <a:p>
            <a:r>
              <a:rPr lang="en-AU" sz="2200" dirty="0"/>
              <a:t>A scientific name has two parts: </a:t>
            </a:r>
            <a:r>
              <a:rPr lang="en-AU" sz="2200" i="1" dirty="0">
                <a:solidFill>
                  <a:schemeClr val="accent6"/>
                </a:solidFill>
              </a:rPr>
              <a:t>Genus</a:t>
            </a:r>
            <a:r>
              <a:rPr lang="en-AU" sz="2200" i="1" dirty="0"/>
              <a:t> and </a:t>
            </a:r>
            <a:r>
              <a:rPr lang="en-AU" sz="2200" i="1" dirty="0">
                <a:solidFill>
                  <a:srgbClr val="FF1FD4"/>
                </a:solidFill>
              </a:rPr>
              <a:t>species</a:t>
            </a:r>
          </a:p>
          <a:p>
            <a:r>
              <a:rPr lang="en-AU" sz="2200" dirty="0"/>
              <a:t>and tells us the relationship between organisms.</a:t>
            </a:r>
          </a:p>
          <a:p>
            <a:endParaRPr lang="en-AU" dirty="0"/>
          </a:p>
        </p:txBody>
      </p:sp>
      <p:sp>
        <p:nvSpPr>
          <p:cNvPr id="25" name="TextBox 24">
            <a:extLst>
              <a:ext uri="{FF2B5EF4-FFF2-40B4-BE49-F238E27FC236}">
                <a16:creationId xmlns:a16="http://schemas.microsoft.com/office/drawing/2014/main" id="{D4295DFC-F0FB-4E8C-A9D1-4090A286460C}"/>
              </a:ext>
            </a:extLst>
          </p:cNvPr>
          <p:cNvSpPr txBox="1"/>
          <p:nvPr/>
        </p:nvSpPr>
        <p:spPr>
          <a:xfrm>
            <a:off x="2773269" y="5065878"/>
            <a:ext cx="1302699" cy="1061829"/>
          </a:xfrm>
          <a:prstGeom prst="rect">
            <a:avLst/>
          </a:prstGeom>
          <a:noFill/>
        </p:spPr>
        <p:txBody>
          <a:bodyPr wrap="square" rtlCol="0">
            <a:spAutoFit/>
          </a:bodyPr>
          <a:lstStyle/>
          <a:p>
            <a:pPr algn="ctr"/>
            <a:r>
              <a:rPr lang="en-AU" sz="900" dirty="0">
                <a:solidFill>
                  <a:srgbClr val="FFFFFF"/>
                </a:solidFill>
                <a:latin typeface="Verdana" panose="020B0604030504040204" pitchFamily="34" charset="0"/>
                <a:ea typeface="Verdana" panose="020B0604030504040204" pitchFamily="34" charset="0"/>
              </a:rPr>
              <a:t>This is a good box to remind yourself to do something. Such as get them to write their answer on their whiteboard. </a:t>
            </a:r>
          </a:p>
        </p:txBody>
      </p:sp>
      <p:sp>
        <p:nvSpPr>
          <p:cNvPr id="20" name="TextBox 19">
            <a:extLst>
              <a:ext uri="{FF2B5EF4-FFF2-40B4-BE49-F238E27FC236}">
                <a16:creationId xmlns:a16="http://schemas.microsoft.com/office/drawing/2014/main" id="{24367AC2-1BC4-44C7-9B06-D3EF2A3D196B}"/>
              </a:ext>
            </a:extLst>
          </p:cNvPr>
          <p:cNvSpPr txBox="1"/>
          <p:nvPr/>
        </p:nvSpPr>
        <p:spPr>
          <a:xfrm>
            <a:off x="7680" y="4559222"/>
            <a:ext cx="2623411" cy="1815882"/>
          </a:xfrm>
          <a:prstGeom prst="rect">
            <a:avLst/>
          </a:prstGeom>
          <a:solidFill>
            <a:schemeClr val="bg1"/>
          </a:solidFill>
          <a:ln>
            <a:solidFill>
              <a:schemeClr val="accent2">
                <a:lumMod val="75000"/>
              </a:schemeClr>
            </a:solidFill>
          </a:ln>
        </p:spPr>
        <p:txBody>
          <a:bodyPr wrap="square" rtlCol="0" anchor="t" anchorCtr="0">
            <a:spAutoFit/>
          </a:bodyPr>
          <a:lstStyle/>
          <a:p>
            <a:pPr marL="238125" indent="-179388">
              <a:buAutoNum type="arabicPeriod"/>
            </a:pPr>
            <a:r>
              <a:rPr lang="en-AU" sz="1400" dirty="0">
                <a:latin typeface="Verdana" charset="0"/>
                <a:ea typeface="Verdana" charset="0"/>
                <a:cs typeface="Verdana" charset="0"/>
              </a:rPr>
              <a:t>Identify the Genus and species</a:t>
            </a:r>
          </a:p>
          <a:p>
            <a:pPr marL="238125" indent="-179388">
              <a:buAutoNum type="arabicPeriod"/>
            </a:pPr>
            <a:r>
              <a:rPr lang="en-AU" sz="1400" dirty="0">
                <a:latin typeface="Verdana" charset="0"/>
                <a:ea typeface="Verdana" charset="0"/>
                <a:cs typeface="Verdana" charset="0"/>
              </a:rPr>
              <a:t>Write the Genus name first with a capital letter</a:t>
            </a:r>
          </a:p>
          <a:p>
            <a:pPr marL="238125" indent="-179388">
              <a:buAutoNum type="arabicPeriod"/>
            </a:pPr>
            <a:r>
              <a:rPr lang="en-AU" sz="1400" dirty="0">
                <a:latin typeface="Verdana" charset="0"/>
                <a:ea typeface="Verdana" charset="0"/>
                <a:cs typeface="Verdana" charset="0"/>
              </a:rPr>
              <a:t>Write the species name second with a lower case letter</a:t>
            </a:r>
          </a:p>
          <a:p>
            <a:pPr marL="238125" indent="-179388">
              <a:buAutoNum type="arabicPeriod"/>
            </a:pPr>
            <a:r>
              <a:rPr lang="en-AU" sz="1400" dirty="0">
                <a:latin typeface="Verdana" charset="0"/>
                <a:ea typeface="Verdana" charset="0"/>
                <a:cs typeface="Verdana" charset="0"/>
              </a:rPr>
              <a:t>Underline both words</a:t>
            </a:r>
          </a:p>
        </p:txBody>
      </p:sp>
      <p:sp>
        <p:nvSpPr>
          <p:cNvPr id="21" name="TextBox 20">
            <a:extLst>
              <a:ext uri="{FF2B5EF4-FFF2-40B4-BE49-F238E27FC236}">
                <a16:creationId xmlns:a16="http://schemas.microsoft.com/office/drawing/2014/main" id="{65AD7D24-10B0-44F4-AAFE-083481FF8776}"/>
              </a:ext>
            </a:extLst>
          </p:cNvPr>
          <p:cNvSpPr txBox="1"/>
          <p:nvPr/>
        </p:nvSpPr>
        <p:spPr>
          <a:xfrm>
            <a:off x="0" y="4181570"/>
            <a:ext cx="2631091" cy="351321"/>
          </a:xfrm>
          <a:prstGeom prst="roundRect">
            <a:avLst/>
          </a:prstGeom>
          <a:solidFill>
            <a:srgbClr val="852F9B"/>
          </a:solidFill>
          <a:ln w="38100">
            <a:solidFill>
              <a:srgbClr val="852F9B"/>
            </a:solidFill>
            <a:round/>
          </a:ln>
        </p:spPr>
        <p:txBody>
          <a:bodyPr wrap="square" rtlCol="0">
            <a:spAutoFit/>
          </a:bodyPr>
          <a:lstStyle/>
          <a:p>
            <a:pPr algn="ctr"/>
            <a:r>
              <a:rPr lang="en-AU" sz="1400" dirty="0">
                <a:solidFill>
                  <a:schemeClr val="bg1"/>
                </a:solidFill>
                <a:latin typeface="Arial Rounded MT Bold" panose="020F0704030504030204" pitchFamily="34" charset="0"/>
              </a:rPr>
              <a:t>The Steps:       </a:t>
            </a:r>
            <a:endParaRPr lang="en-AU" sz="1400" dirty="0">
              <a:solidFill>
                <a:schemeClr val="bg1"/>
              </a:solidFill>
              <a:latin typeface="Verdana" panose="020B0604030504040204" pitchFamily="34" charset="0"/>
              <a:ea typeface="Verdana" panose="020B0604030504040204" pitchFamily="34" charset="0"/>
              <a:cs typeface="Futura Medium" panose="020B0602020204020303" pitchFamily="34" charset="-79"/>
            </a:endParaRPr>
          </a:p>
        </p:txBody>
      </p:sp>
      <p:sp>
        <p:nvSpPr>
          <p:cNvPr id="22" name="TextBox 21">
            <a:extLst>
              <a:ext uri="{FF2B5EF4-FFF2-40B4-BE49-F238E27FC236}">
                <a16:creationId xmlns:a16="http://schemas.microsoft.com/office/drawing/2014/main" id="{24367AC2-1BC4-44C7-9B06-D3EF2A3D196B}"/>
              </a:ext>
            </a:extLst>
          </p:cNvPr>
          <p:cNvSpPr txBox="1"/>
          <p:nvPr/>
        </p:nvSpPr>
        <p:spPr>
          <a:xfrm>
            <a:off x="31783" y="3482690"/>
            <a:ext cx="2623411" cy="523220"/>
          </a:xfrm>
          <a:prstGeom prst="rect">
            <a:avLst/>
          </a:prstGeom>
          <a:solidFill>
            <a:schemeClr val="bg1"/>
          </a:solidFill>
          <a:ln>
            <a:solidFill>
              <a:schemeClr val="accent2">
                <a:lumMod val="75000"/>
              </a:schemeClr>
            </a:solidFill>
          </a:ln>
        </p:spPr>
        <p:txBody>
          <a:bodyPr wrap="square" rtlCol="0" anchor="t" anchorCtr="0">
            <a:spAutoFit/>
          </a:bodyPr>
          <a:lstStyle/>
          <a:p>
            <a:pPr>
              <a:defRPr/>
            </a:pPr>
            <a:r>
              <a:rPr lang="en-AU" sz="1400" dirty="0">
                <a:latin typeface="Verdana" charset="0"/>
                <a:ea typeface="Verdana" charset="0"/>
                <a:cs typeface="Verdana" charset="0"/>
              </a:rPr>
              <a:t>What is the scientific name for this organism?</a:t>
            </a:r>
          </a:p>
        </p:txBody>
      </p:sp>
      <p:sp>
        <p:nvSpPr>
          <p:cNvPr id="23" name="TextBox 22">
            <a:extLst>
              <a:ext uri="{FF2B5EF4-FFF2-40B4-BE49-F238E27FC236}">
                <a16:creationId xmlns:a16="http://schemas.microsoft.com/office/drawing/2014/main" id="{921F2EB4-83B3-4C30-9E65-F6CF03B51434}"/>
              </a:ext>
            </a:extLst>
          </p:cNvPr>
          <p:cNvSpPr txBox="1"/>
          <p:nvPr/>
        </p:nvSpPr>
        <p:spPr>
          <a:xfrm>
            <a:off x="31783" y="3131369"/>
            <a:ext cx="2631091" cy="351321"/>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 1</a:t>
            </a:r>
            <a:endParaRPr lang="en-AU" sz="1400" dirty="0">
              <a:solidFill>
                <a:schemeClr val="bg1"/>
              </a:solidFill>
              <a:latin typeface="Verdana" panose="020B0604030504040204" pitchFamily="34" charset="0"/>
              <a:ea typeface="Verdana" panose="020B0604030504040204" pitchFamily="34" charset="0"/>
            </a:endParaRPr>
          </a:p>
        </p:txBody>
      </p:sp>
      <p:pic>
        <p:nvPicPr>
          <p:cNvPr id="1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736" t="3467" r="14976" b="18075"/>
          <a:stretch/>
        </p:blipFill>
        <p:spPr bwMode="auto">
          <a:xfrm rot="5400000">
            <a:off x="5922989" y="871380"/>
            <a:ext cx="5037889" cy="6269060"/>
          </a:xfrm>
          <a:prstGeom prst="rect">
            <a:avLst/>
          </a:prstGeom>
          <a:solidFill>
            <a:schemeClr val="bg1">
              <a:lumMod val="50000"/>
            </a:schemeClr>
          </a:solidFill>
          <a:ln>
            <a:noFill/>
          </a:ln>
          <a:effectLst/>
          <a:extLst/>
        </p:spPr>
      </p:pic>
      <p:sp>
        <p:nvSpPr>
          <p:cNvPr id="14" name="Rectangle 13"/>
          <p:cNvSpPr/>
          <p:nvPr/>
        </p:nvSpPr>
        <p:spPr>
          <a:xfrm>
            <a:off x="5307406" y="3955110"/>
            <a:ext cx="2598759" cy="3834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6437705" y="6012509"/>
            <a:ext cx="2598759" cy="51234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600" dirty="0" err="1"/>
              <a:t>c</a:t>
            </a:r>
            <a:r>
              <a:rPr lang="en-AU" sz="2600" dirty="0" err="1" smtClean="0"/>
              <a:t>upripes</a:t>
            </a:r>
            <a:endParaRPr lang="en-AU" sz="2600" dirty="0"/>
          </a:p>
        </p:txBody>
      </p:sp>
    </p:spTree>
    <p:extLst>
      <p:ext uri="{BB962C8B-B14F-4D97-AF65-F5344CB8AC3E}">
        <p14:creationId xmlns:p14="http://schemas.microsoft.com/office/powerpoint/2010/main" val="66477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8D52845-65C2-4A93-9D40-DCF41B498E42}"/>
              </a:ext>
            </a:extLst>
          </p:cNvPr>
          <p:cNvSpPr>
            <a:spLocks noGrp="1"/>
          </p:cNvSpPr>
          <p:nvPr>
            <p:ph type="body" sz="quarter" idx="13"/>
          </p:nvPr>
        </p:nvSpPr>
        <p:spPr/>
        <p:txBody>
          <a:bodyPr/>
          <a:lstStyle/>
          <a:p>
            <a:r>
              <a:rPr lang="en-AU" dirty="0"/>
              <a:t>Why do we need to know about scientific naming?</a:t>
            </a:r>
          </a:p>
        </p:txBody>
      </p:sp>
      <p:sp>
        <p:nvSpPr>
          <p:cNvPr id="5" name="Text Placeholder 4">
            <a:extLst>
              <a:ext uri="{FF2B5EF4-FFF2-40B4-BE49-F238E27FC236}">
                <a16:creationId xmlns:a16="http://schemas.microsoft.com/office/drawing/2014/main" id="{DDDFA160-6BDA-4E89-8A68-AA3FF9AAE3AF}"/>
              </a:ext>
            </a:extLst>
          </p:cNvPr>
          <p:cNvSpPr>
            <a:spLocks noGrp="1"/>
          </p:cNvSpPr>
          <p:nvPr>
            <p:ph type="body" sz="quarter" idx="15"/>
          </p:nvPr>
        </p:nvSpPr>
        <p:spPr>
          <a:xfrm>
            <a:off x="280557" y="1442328"/>
            <a:ext cx="9088032" cy="5153589"/>
          </a:xfrm>
        </p:spPr>
        <p:txBody>
          <a:bodyPr/>
          <a:lstStyle/>
          <a:p>
            <a:r>
              <a:rPr lang="en-AU" sz="2000" dirty="0"/>
              <a:t>Organisms are scientifically named so that it is easier to communicate. </a:t>
            </a:r>
          </a:p>
          <a:p>
            <a:r>
              <a:rPr lang="en-AU" sz="2000" dirty="0"/>
              <a:t>If there is one common system, people all around the world will know exactly what animal or plant you refer to. It helps us to accurately describe organisms.</a:t>
            </a:r>
          </a:p>
          <a:p>
            <a:endParaRPr lang="en-AU" sz="2000" dirty="0"/>
          </a:p>
          <a:p>
            <a:endParaRPr lang="en-AU" dirty="0"/>
          </a:p>
        </p:txBody>
      </p:sp>
      <p:pic>
        <p:nvPicPr>
          <p:cNvPr id="6" name="Picture 5"/>
          <p:cNvPicPr>
            <a:picLocks noChangeAspect="1"/>
          </p:cNvPicPr>
          <p:nvPr/>
        </p:nvPicPr>
        <p:blipFill>
          <a:blip r:embed="rId3"/>
          <a:stretch>
            <a:fillRect/>
          </a:stretch>
        </p:blipFill>
        <p:spPr>
          <a:xfrm>
            <a:off x="3382807" y="3233216"/>
            <a:ext cx="8809193" cy="3194991"/>
          </a:xfrm>
          <a:prstGeom prst="rect">
            <a:avLst/>
          </a:prstGeom>
        </p:spPr>
      </p:pic>
      <p:sp>
        <p:nvSpPr>
          <p:cNvPr id="7" name="Text Placeholder 4">
            <a:extLst>
              <a:ext uri="{FF2B5EF4-FFF2-40B4-BE49-F238E27FC236}">
                <a16:creationId xmlns:a16="http://schemas.microsoft.com/office/drawing/2014/main" id="{DDDFA160-6BDA-4E89-8A68-AA3FF9AAE3AF}"/>
              </a:ext>
            </a:extLst>
          </p:cNvPr>
          <p:cNvSpPr txBox="1">
            <a:spLocks/>
          </p:cNvSpPr>
          <p:nvPr/>
        </p:nvSpPr>
        <p:spPr>
          <a:xfrm>
            <a:off x="280558" y="3180412"/>
            <a:ext cx="3102249" cy="319499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000" dirty="0"/>
              <a:t>Knowing about scientific naming comes in handy in a wide range of activities and jobs, from biologists and zoologists, to gardeners and tour guides - pretty much anyone working with or interested in living things!</a:t>
            </a:r>
          </a:p>
          <a:p>
            <a:r>
              <a:rPr lang="en-AU" sz="2200" dirty="0"/>
              <a:t> </a:t>
            </a:r>
          </a:p>
          <a:p>
            <a:endParaRPr lang="en-AU" dirty="0"/>
          </a:p>
        </p:txBody>
      </p:sp>
      <p:sp>
        <p:nvSpPr>
          <p:cNvPr id="8" name="TextBox 7">
            <a:extLst>
              <a:ext uri="{FF2B5EF4-FFF2-40B4-BE49-F238E27FC236}">
                <a16:creationId xmlns:a16="http://schemas.microsoft.com/office/drawing/2014/main" id="{24367AC2-1BC4-44C7-9B06-D3EF2A3D196B}"/>
              </a:ext>
            </a:extLst>
          </p:cNvPr>
          <p:cNvSpPr txBox="1"/>
          <p:nvPr/>
        </p:nvSpPr>
        <p:spPr>
          <a:xfrm>
            <a:off x="9560909" y="1685058"/>
            <a:ext cx="2623411" cy="954107"/>
          </a:xfrm>
          <a:prstGeom prst="rect">
            <a:avLst/>
          </a:prstGeom>
          <a:solidFill>
            <a:schemeClr val="bg1"/>
          </a:solidFill>
          <a:ln>
            <a:solidFill>
              <a:schemeClr val="accent2">
                <a:lumMod val="75000"/>
              </a:schemeClr>
            </a:solidFill>
          </a:ln>
        </p:spPr>
        <p:txBody>
          <a:bodyPr wrap="square" rtlCol="0" anchor="t" anchorCtr="0">
            <a:spAutoFit/>
          </a:bodyPr>
          <a:lstStyle/>
          <a:p>
            <a:r>
              <a:rPr lang="en-AU" sz="1400" dirty="0">
                <a:latin typeface="Verdana" charset="0"/>
                <a:ea typeface="Verdana" charset="0"/>
                <a:cs typeface="Verdana" charset="0"/>
              </a:rPr>
              <a:t>Can you think of a situation or place you have heard or seen a scientific name used?</a:t>
            </a:r>
          </a:p>
        </p:txBody>
      </p:sp>
      <p:sp>
        <p:nvSpPr>
          <p:cNvPr id="9" name="TextBox 8">
            <a:extLst>
              <a:ext uri="{FF2B5EF4-FFF2-40B4-BE49-F238E27FC236}">
                <a16:creationId xmlns:a16="http://schemas.microsoft.com/office/drawing/2014/main" id="{921F2EB4-83B3-4C30-9E65-F6CF03B51434}"/>
              </a:ext>
            </a:extLst>
          </p:cNvPr>
          <p:cNvSpPr txBox="1"/>
          <p:nvPr/>
        </p:nvSpPr>
        <p:spPr>
          <a:xfrm>
            <a:off x="9560909" y="1333737"/>
            <a:ext cx="2631091" cy="351321"/>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a:t>
            </a:r>
            <a:endParaRPr lang="en-AU" sz="14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48652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E2C3E7D-1C20-4867-8A1A-7043D07EE5FB}"/>
              </a:ext>
            </a:extLst>
          </p:cNvPr>
          <p:cNvSpPr>
            <a:spLocks noGrp="1"/>
          </p:cNvSpPr>
          <p:nvPr>
            <p:ph type="body" sz="quarter" idx="13"/>
          </p:nvPr>
        </p:nvSpPr>
        <p:spPr>
          <a:xfrm>
            <a:off x="280557" y="805337"/>
            <a:ext cx="11481952" cy="1187498"/>
          </a:xfrm>
        </p:spPr>
        <p:txBody>
          <a:bodyPr>
            <a:normAutofit/>
          </a:bodyPr>
          <a:lstStyle/>
          <a:p>
            <a:r>
              <a:rPr lang="en-AU" dirty="0"/>
              <a:t>Which of these species are more closely related</a:t>
            </a:r>
            <a:r>
              <a:rPr lang="en-AU"/>
              <a:t>? </a:t>
            </a:r>
          </a:p>
          <a:p>
            <a:r>
              <a:rPr lang="en-AU" dirty="0"/>
              <a:t>How can you tell?</a:t>
            </a:r>
          </a:p>
        </p:txBody>
      </p:sp>
      <p:sp>
        <p:nvSpPr>
          <p:cNvPr id="13" name="Title 1"/>
          <p:cNvSpPr txBox="1">
            <a:spLocks/>
          </p:cNvSpPr>
          <p:nvPr/>
        </p:nvSpPr>
        <p:spPr>
          <a:xfrm>
            <a:off x="267555" y="971188"/>
            <a:ext cx="8924214" cy="9747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AU" sz="2800" dirty="0"/>
          </a:p>
        </p:txBody>
      </p:sp>
      <p:sp>
        <p:nvSpPr>
          <p:cNvPr id="14" name="Title 1"/>
          <p:cNvSpPr txBox="1">
            <a:spLocks/>
          </p:cNvSpPr>
          <p:nvPr/>
        </p:nvSpPr>
        <p:spPr>
          <a:xfrm>
            <a:off x="267555" y="1306613"/>
            <a:ext cx="11552035" cy="48917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AU" sz="2800" i="1" dirty="0"/>
          </a:p>
          <a:p>
            <a:endParaRPr lang="en-AU" sz="2800" i="1" dirty="0"/>
          </a:p>
          <a:p>
            <a:endParaRPr lang="en-AU" sz="2800" i="1" dirty="0"/>
          </a:p>
          <a:p>
            <a:endParaRPr lang="en-AU" sz="2800" i="1" dirty="0"/>
          </a:p>
          <a:p>
            <a:endParaRPr lang="en-AU" sz="2800" i="1" dirty="0"/>
          </a:p>
          <a:p>
            <a:endParaRPr lang="en-AU" sz="2800" i="1" dirty="0"/>
          </a:p>
          <a:p>
            <a:endParaRPr lang="en-AU" sz="2800" i="1" dirty="0"/>
          </a:p>
          <a:p>
            <a:endParaRPr lang="en-AU" sz="2800" i="1" dirty="0"/>
          </a:p>
          <a:p>
            <a:endParaRPr lang="en-AU" sz="2800" i="1" dirty="0"/>
          </a:p>
          <a:p>
            <a:pPr algn="ctr"/>
            <a:endParaRPr lang="en-AU" sz="2800" i="1" dirty="0"/>
          </a:p>
          <a:p>
            <a:pPr algn="ctr"/>
            <a:r>
              <a:rPr lang="en-AU" sz="2800" i="1" dirty="0" err="1"/>
              <a:t>Macropus</a:t>
            </a:r>
            <a:r>
              <a:rPr lang="en-AU" sz="2800" i="1" dirty="0"/>
              <a:t> </a:t>
            </a:r>
            <a:r>
              <a:rPr lang="en-AU" sz="2800" i="1" dirty="0" err="1"/>
              <a:t>irma</a:t>
            </a:r>
            <a:r>
              <a:rPr lang="en-AU" sz="2800" i="1" dirty="0"/>
              <a:t>  		</a:t>
            </a:r>
            <a:r>
              <a:rPr lang="en-AU" sz="2800" i="1" dirty="0" err="1"/>
              <a:t>Macropus</a:t>
            </a:r>
            <a:r>
              <a:rPr lang="en-AU" sz="2800" i="1" dirty="0"/>
              <a:t> </a:t>
            </a:r>
            <a:r>
              <a:rPr lang="en-AU" sz="2800" i="1" dirty="0" err="1"/>
              <a:t>robustus</a:t>
            </a:r>
            <a:r>
              <a:rPr lang="en-AU" sz="2800" dirty="0"/>
              <a:t>		</a:t>
            </a:r>
            <a:r>
              <a:rPr lang="en-AU" sz="2800" i="1" dirty="0" err="1"/>
              <a:t>Vombatus</a:t>
            </a:r>
            <a:r>
              <a:rPr lang="en-AU" sz="2800" i="1" dirty="0"/>
              <a:t> </a:t>
            </a:r>
            <a:r>
              <a:rPr lang="en-AU" sz="2800" i="1" dirty="0" err="1"/>
              <a:t>ursinus</a:t>
            </a:r>
            <a:endParaRPr lang="en-AU" sz="2800" i="1" dirty="0"/>
          </a:p>
        </p:txBody>
      </p:sp>
      <p:pic>
        <p:nvPicPr>
          <p:cNvPr id="15" name="Picture 14"/>
          <p:cNvPicPr>
            <a:picLocks noChangeAspect="1"/>
          </p:cNvPicPr>
          <p:nvPr/>
        </p:nvPicPr>
        <p:blipFill>
          <a:blip r:embed="rId3"/>
          <a:stretch>
            <a:fillRect/>
          </a:stretch>
        </p:blipFill>
        <p:spPr>
          <a:xfrm>
            <a:off x="8282265" y="2165405"/>
            <a:ext cx="3698688" cy="2503295"/>
          </a:xfrm>
          <a:prstGeom prst="rect">
            <a:avLst/>
          </a:prstGeom>
        </p:spPr>
      </p:pic>
      <p:pic>
        <p:nvPicPr>
          <p:cNvPr id="16" name="Picture 15"/>
          <p:cNvPicPr>
            <a:picLocks noChangeAspect="1"/>
          </p:cNvPicPr>
          <p:nvPr/>
        </p:nvPicPr>
        <p:blipFill>
          <a:blip r:embed="rId4"/>
          <a:stretch>
            <a:fillRect/>
          </a:stretch>
        </p:blipFill>
        <p:spPr>
          <a:xfrm>
            <a:off x="106190" y="2165405"/>
            <a:ext cx="3316906" cy="2646071"/>
          </a:xfrm>
          <a:prstGeom prst="rect">
            <a:avLst/>
          </a:prstGeom>
        </p:spPr>
      </p:pic>
      <p:pic>
        <p:nvPicPr>
          <p:cNvPr id="17" name="Picture 16"/>
          <p:cNvPicPr>
            <a:picLocks noChangeAspect="1"/>
          </p:cNvPicPr>
          <p:nvPr/>
        </p:nvPicPr>
        <p:blipFill>
          <a:blip r:embed="rId5"/>
          <a:stretch>
            <a:fillRect/>
          </a:stretch>
        </p:blipFill>
        <p:spPr>
          <a:xfrm>
            <a:off x="4057276" y="2184118"/>
            <a:ext cx="3442493" cy="2484582"/>
          </a:xfrm>
          <a:prstGeom prst="rect">
            <a:avLst/>
          </a:prstGeom>
        </p:spPr>
      </p:pic>
      <p:sp>
        <p:nvSpPr>
          <p:cNvPr id="18" name="TextBox 17">
            <a:extLst>
              <a:ext uri="{FF2B5EF4-FFF2-40B4-BE49-F238E27FC236}">
                <a16:creationId xmlns:a16="http://schemas.microsoft.com/office/drawing/2014/main" id="{24367AC2-1BC4-44C7-9B06-D3EF2A3D196B}"/>
              </a:ext>
            </a:extLst>
          </p:cNvPr>
          <p:cNvSpPr txBox="1"/>
          <p:nvPr/>
        </p:nvSpPr>
        <p:spPr>
          <a:xfrm>
            <a:off x="8935453" y="1431330"/>
            <a:ext cx="3248868" cy="307777"/>
          </a:xfrm>
          <a:prstGeom prst="rect">
            <a:avLst/>
          </a:prstGeom>
          <a:solidFill>
            <a:schemeClr val="bg1"/>
          </a:solidFill>
          <a:ln>
            <a:solidFill>
              <a:schemeClr val="accent2">
                <a:lumMod val="75000"/>
              </a:schemeClr>
            </a:solidFill>
          </a:ln>
        </p:spPr>
        <p:txBody>
          <a:bodyPr wrap="square" rtlCol="0" anchor="t" anchorCtr="0">
            <a:spAutoFit/>
          </a:bodyPr>
          <a:lstStyle/>
          <a:p>
            <a:r>
              <a:rPr lang="en-AU" sz="1400">
                <a:latin typeface="Verdana" charset="0"/>
                <a:ea typeface="Verdana" charset="0"/>
                <a:cs typeface="Verdana" charset="0"/>
              </a:rPr>
              <a:t>Be ready to explain your answer.</a:t>
            </a:r>
            <a:endParaRPr lang="en-AU" sz="1400" dirty="0">
              <a:latin typeface="Verdana" charset="0"/>
              <a:ea typeface="Verdana" charset="0"/>
              <a:cs typeface="Verdana" charset="0"/>
            </a:endParaRPr>
          </a:p>
        </p:txBody>
      </p:sp>
      <p:sp>
        <p:nvSpPr>
          <p:cNvPr id="19" name="TextBox 18">
            <a:extLst>
              <a:ext uri="{FF2B5EF4-FFF2-40B4-BE49-F238E27FC236}">
                <a16:creationId xmlns:a16="http://schemas.microsoft.com/office/drawing/2014/main" id="{921F2EB4-83B3-4C30-9E65-F6CF03B51434}"/>
              </a:ext>
            </a:extLst>
          </p:cNvPr>
          <p:cNvSpPr txBox="1"/>
          <p:nvPr/>
        </p:nvSpPr>
        <p:spPr>
          <a:xfrm>
            <a:off x="8935453" y="1080010"/>
            <a:ext cx="3256547" cy="340519"/>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a:t>
            </a:r>
            <a:endParaRPr lang="en-AU" sz="14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41783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31C2EE5-3983-46FF-8FDC-6D7464030109}"/>
              </a:ext>
            </a:extLst>
          </p:cNvPr>
          <p:cNvSpPr>
            <a:spLocks noGrp="1"/>
          </p:cNvSpPr>
          <p:nvPr>
            <p:ph type="body" sz="quarter" idx="15"/>
          </p:nvPr>
        </p:nvSpPr>
        <p:spPr>
          <a:xfrm>
            <a:off x="280558" y="1330036"/>
            <a:ext cx="11506476" cy="5265881"/>
          </a:xfrm>
        </p:spPr>
        <p:txBody>
          <a:bodyPr/>
          <a:lstStyle/>
          <a:p>
            <a:r>
              <a:rPr lang="en-AU" sz="2400" dirty="0"/>
              <a:t>1. 						  </a:t>
            </a:r>
          </a:p>
          <a:p>
            <a:r>
              <a:rPr lang="en-AU" sz="2400" dirty="0"/>
              <a:t>						 2. </a:t>
            </a:r>
          </a:p>
        </p:txBody>
      </p:sp>
      <p:sp>
        <p:nvSpPr>
          <p:cNvPr id="8" name="Text Placeholder 7">
            <a:extLst>
              <a:ext uri="{FF2B5EF4-FFF2-40B4-BE49-F238E27FC236}">
                <a16:creationId xmlns:a16="http://schemas.microsoft.com/office/drawing/2014/main" id="{3E2C3E7D-1C20-4867-8A1A-7043D07EE5FB}"/>
              </a:ext>
            </a:extLst>
          </p:cNvPr>
          <p:cNvSpPr>
            <a:spLocks noGrp="1"/>
          </p:cNvSpPr>
          <p:nvPr>
            <p:ph type="body" sz="quarter" idx="13"/>
          </p:nvPr>
        </p:nvSpPr>
        <p:spPr/>
        <p:txBody>
          <a:bodyPr>
            <a:normAutofit/>
          </a:bodyPr>
          <a:lstStyle/>
          <a:p>
            <a:r>
              <a:rPr lang="en-AU" dirty="0"/>
              <a:t>Write the scientific names for these organisms:</a:t>
            </a:r>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584" t="10282" r="16840" b="7884"/>
          <a:stretch/>
        </p:blipFill>
        <p:spPr bwMode="auto">
          <a:xfrm rot="5400000">
            <a:off x="6746709" y="1763318"/>
            <a:ext cx="4013032" cy="5652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927142" y="3135373"/>
            <a:ext cx="3008753" cy="36866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000554" y="5207295"/>
            <a:ext cx="2416486" cy="43353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600" dirty="0" err="1"/>
              <a:t>k</a:t>
            </a:r>
            <a:r>
              <a:rPr lang="en-AU" sz="2600" dirty="0" err="1" smtClean="0"/>
              <a:t>ingii</a:t>
            </a:r>
            <a:endParaRPr lang="en-AU" sz="2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1651" y="1904770"/>
            <a:ext cx="3664061" cy="2003783"/>
          </a:xfrm>
          <a:prstGeom prst="rect">
            <a:avLst/>
          </a:prstGeom>
        </p:spPr>
      </p:pic>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142" t="5471" r="14536" b="27794"/>
          <a:stretch/>
        </p:blipFill>
        <p:spPr bwMode="auto">
          <a:xfrm>
            <a:off x="31880" y="1805701"/>
            <a:ext cx="5746095" cy="3625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31880" y="3131369"/>
            <a:ext cx="2903825" cy="23747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960661" y="5165558"/>
            <a:ext cx="2360056" cy="3169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err="1">
                <a:solidFill>
                  <a:schemeClr val="tx1"/>
                </a:solidFill>
              </a:rPr>
              <a:t>giganteum</a:t>
            </a:r>
            <a:endParaRPr lang="en-AU" sz="2400" dirty="0">
              <a:solidFill>
                <a:schemeClr val="tx1"/>
              </a:solidFill>
            </a:endParaRPr>
          </a:p>
        </p:txBody>
      </p:sp>
      <p:sp>
        <p:nvSpPr>
          <p:cNvPr id="14" name="TextBox 13">
            <a:extLst>
              <a:ext uri="{FF2B5EF4-FFF2-40B4-BE49-F238E27FC236}">
                <a16:creationId xmlns:a16="http://schemas.microsoft.com/office/drawing/2014/main" id="{24367AC2-1BC4-44C7-9B06-D3EF2A3D196B}"/>
              </a:ext>
            </a:extLst>
          </p:cNvPr>
          <p:cNvSpPr txBox="1"/>
          <p:nvPr/>
        </p:nvSpPr>
        <p:spPr>
          <a:xfrm>
            <a:off x="8935895" y="1507196"/>
            <a:ext cx="3248868" cy="307777"/>
          </a:xfrm>
          <a:prstGeom prst="rect">
            <a:avLst/>
          </a:prstGeom>
          <a:solidFill>
            <a:schemeClr val="bg1"/>
          </a:solidFill>
          <a:ln>
            <a:solidFill>
              <a:schemeClr val="accent2">
                <a:lumMod val="75000"/>
              </a:schemeClr>
            </a:solidFill>
          </a:ln>
        </p:spPr>
        <p:txBody>
          <a:bodyPr wrap="square" rtlCol="0" anchor="t" anchorCtr="0">
            <a:spAutoFit/>
          </a:bodyPr>
          <a:lstStyle/>
          <a:p>
            <a:r>
              <a:rPr lang="en-AU" sz="1400">
                <a:latin typeface="Verdana" charset="0"/>
                <a:ea typeface="Verdana" charset="0"/>
                <a:cs typeface="Verdana" charset="0"/>
              </a:rPr>
              <a:t>Be ready to explain your answer.</a:t>
            </a:r>
            <a:endParaRPr lang="en-AU" sz="1400" dirty="0">
              <a:latin typeface="Verdana" charset="0"/>
              <a:ea typeface="Verdana" charset="0"/>
              <a:cs typeface="Verdana" charset="0"/>
            </a:endParaRPr>
          </a:p>
        </p:txBody>
      </p:sp>
      <p:sp>
        <p:nvSpPr>
          <p:cNvPr id="15" name="TextBox 14">
            <a:extLst>
              <a:ext uri="{FF2B5EF4-FFF2-40B4-BE49-F238E27FC236}">
                <a16:creationId xmlns:a16="http://schemas.microsoft.com/office/drawing/2014/main" id="{921F2EB4-83B3-4C30-9E65-F6CF03B51434}"/>
              </a:ext>
            </a:extLst>
          </p:cNvPr>
          <p:cNvSpPr txBox="1"/>
          <p:nvPr/>
        </p:nvSpPr>
        <p:spPr>
          <a:xfrm>
            <a:off x="8935895" y="1155876"/>
            <a:ext cx="3256547" cy="340519"/>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a:t>
            </a:r>
            <a:endParaRPr lang="en-AU" sz="14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84190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A7FCF7-0E7C-4959-9C66-A6501C1F088F}"/>
              </a:ext>
            </a:extLst>
          </p:cNvPr>
          <p:cNvSpPr>
            <a:spLocks noGrp="1"/>
          </p:cNvSpPr>
          <p:nvPr>
            <p:ph type="body" sz="quarter" idx="13"/>
          </p:nvPr>
        </p:nvSpPr>
        <p:spPr/>
        <p:txBody>
          <a:bodyPr/>
          <a:lstStyle/>
          <a:p>
            <a:r>
              <a:rPr lang="en-AU" dirty="0"/>
              <a:t>Students will use scientific names to identify species.</a:t>
            </a:r>
          </a:p>
          <a:p>
            <a:endParaRPr lang="en-AU" dirty="0"/>
          </a:p>
        </p:txBody>
      </p:sp>
      <p:sp>
        <p:nvSpPr>
          <p:cNvPr id="3" name="Text Placeholder 2">
            <a:extLst>
              <a:ext uri="{FF2B5EF4-FFF2-40B4-BE49-F238E27FC236}">
                <a16:creationId xmlns:a16="http://schemas.microsoft.com/office/drawing/2014/main" id="{F9343646-599B-43B2-882E-F1DE87B2AD62}"/>
              </a:ext>
            </a:extLst>
          </p:cNvPr>
          <p:cNvSpPr>
            <a:spLocks noGrp="1"/>
          </p:cNvSpPr>
          <p:nvPr>
            <p:ph type="body" sz="quarter" idx="15"/>
          </p:nvPr>
        </p:nvSpPr>
        <p:spPr/>
        <p:txBody>
          <a:bodyPr/>
          <a:lstStyle/>
          <a:p>
            <a:endParaRPr lang="en-AU"/>
          </a:p>
        </p:txBody>
      </p:sp>
      <p:pic>
        <p:nvPicPr>
          <p:cNvPr id="4" name="Picture 2" descr="Image result for taxonomy kingdom">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39"/>
          <a:stretch/>
        </p:blipFill>
        <p:spPr bwMode="auto">
          <a:xfrm>
            <a:off x="2110885" y="1504206"/>
            <a:ext cx="7845821" cy="4943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980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5D7E5B4-7E2B-4046-AA78-11092C635D84}"/>
              </a:ext>
            </a:extLst>
          </p:cNvPr>
          <p:cNvSpPr>
            <a:spLocks noGrp="1"/>
          </p:cNvSpPr>
          <p:nvPr>
            <p:ph type="body" sz="quarter" idx="15"/>
          </p:nvPr>
        </p:nvSpPr>
        <p:spPr>
          <a:xfrm>
            <a:off x="280558" y="1488743"/>
            <a:ext cx="8691992" cy="1340093"/>
          </a:xfrm>
        </p:spPr>
        <p:txBody>
          <a:bodyPr/>
          <a:lstStyle/>
          <a:p>
            <a:r>
              <a:rPr lang="en-AU" dirty="0"/>
              <a:t>Research 5 different examples of animals and plants.</a:t>
            </a:r>
          </a:p>
          <a:p>
            <a:r>
              <a:rPr lang="en-AU" dirty="0"/>
              <a:t>Find their common and scientific names and record your findings in the table below.</a:t>
            </a:r>
          </a:p>
        </p:txBody>
      </p:sp>
      <p:sp>
        <p:nvSpPr>
          <p:cNvPr id="4" name="Text Placeholder 3">
            <a:extLst>
              <a:ext uri="{FF2B5EF4-FFF2-40B4-BE49-F238E27FC236}">
                <a16:creationId xmlns:a16="http://schemas.microsoft.com/office/drawing/2014/main" id="{C5C107E3-1BC4-46B4-A967-CDD1F6386416}"/>
              </a:ext>
            </a:extLst>
          </p:cNvPr>
          <p:cNvSpPr>
            <a:spLocks noGrp="1"/>
          </p:cNvSpPr>
          <p:nvPr>
            <p:ph type="body" sz="quarter" idx="10"/>
          </p:nvPr>
        </p:nvSpPr>
        <p:spPr/>
        <p:txBody>
          <a:bodyPr/>
          <a:lstStyle/>
          <a:p>
            <a:r>
              <a:rPr lang="en-AU" dirty="0"/>
              <a:t>Your turn: </a:t>
            </a:r>
            <a:r>
              <a:rPr lang="en-AU" i="1" u="sng" dirty="0"/>
              <a:t>Scientific Names</a:t>
            </a:r>
            <a:r>
              <a:rPr lang="en-AU" i="1" dirty="0"/>
              <a:t> Hunt</a:t>
            </a:r>
            <a:endParaRPr lang="en-AU" dirty="0"/>
          </a:p>
        </p:txBody>
      </p:sp>
      <p:graphicFrame>
        <p:nvGraphicFramePr>
          <p:cNvPr id="6" name="Table 5"/>
          <p:cNvGraphicFramePr>
            <a:graphicFrameLocks noGrp="1"/>
          </p:cNvGraphicFramePr>
          <p:nvPr>
            <p:extLst>
              <p:ext uri="{D42A27DB-BD31-4B8C-83A1-F6EECF244321}">
                <p14:modId xmlns:p14="http://schemas.microsoft.com/office/powerpoint/2010/main" val="2695701137"/>
              </p:ext>
            </p:extLst>
          </p:nvPr>
        </p:nvGraphicFramePr>
        <p:xfrm>
          <a:off x="377666" y="2828837"/>
          <a:ext cx="7509034" cy="3967264"/>
        </p:xfrm>
        <a:graphic>
          <a:graphicData uri="http://schemas.openxmlformats.org/drawingml/2006/table">
            <a:tbl>
              <a:tblPr firstRow="1" bandRow="1">
                <a:tableStyleId>{5C22544A-7EE6-4342-B048-85BDC9FD1C3A}</a:tableStyleId>
              </a:tblPr>
              <a:tblGrid>
                <a:gridCol w="3754517">
                  <a:extLst>
                    <a:ext uri="{9D8B030D-6E8A-4147-A177-3AD203B41FA5}">
                      <a16:colId xmlns:a16="http://schemas.microsoft.com/office/drawing/2014/main" val="20000"/>
                    </a:ext>
                  </a:extLst>
                </a:gridCol>
                <a:gridCol w="3754517">
                  <a:extLst>
                    <a:ext uri="{9D8B030D-6E8A-4147-A177-3AD203B41FA5}">
                      <a16:colId xmlns:a16="http://schemas.microsoft.com/office/drawing/2014/main" val="20001"/>
                    </a:ext>
                  </a:extLst>
                </a:gridCol>
              </a:tblGrid>
              <a:tr h="566752">
                <a:tc>
                  <a:txBody>
                    <a:bodyPr/>
                    <a:lstStyle/>
                    <a:p>
                      <a:pPr algn="ctr"/>
                      <a:r>
                        <a:rPr lang="en-AU" dirty="0">
                          <a:solidFill>
                            <a:sysClr val="windowText" lastClr="000000"/>
                          </a:solidFill>
                        </a:rPr>
                        <a:t>Common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AU" dirty="0">
                          <a:solidFill>
                            <a:sysClr val="windowText" lastClr="000000"/>
                          </a:solidFill>
                        </a:rPr>
                        <a:t>Scientific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66752">
                <a:tc>
                  <a:txBody>
                    <a:bodyPr/>
                    <a:lstStyle/>
                    <a:p>
                      <a:pPr algn="ctr"/>
                      <a:r>
                        <a:rPr lang="en-AU" dirty="0">
                          <a:solidFill>
                            <a:sysClr val="windowText" lastClr="000000"/>
                          </a:solidFill>
                        </a:rPr>
                        <a:t>e.g. common starfish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u="sng" kern="1200" dirty="0" err="1">
                          <a:solidFill>
                            <a:schemeClr val="dk1"/>
                          </a:solidFill>
                          <a:effectLst/>
                          <a:latin typeface="+mn-lt"/>
                          <a:ea typeface="+mn-ea"/>
                          <a:cs typeface="+mn-cs"/>
                        </a:rPr>
                        <a:t>Asterias</a:t>
                      </a:r>
                      <a:r>
                        <a:rPr lang="en-US" sz="1800" b="0" i="0" u="sng" kern="1200" dirty="0">
                          <a:solidFill>
                            <a:schemeClr val="dk1"/>
                          </a:solidFill>
                          <a:effectLst/>
                          <a:latin typeface="+mn-lt"/>
                          <a:ea typeface="+mn-ea"/>
                          <a:cs typeface="+mn-cs"/>
                        </a:rPr>
                        <a:t> </a:t>
                      </a:r>
                      <a:r>
                        <a:rPr lang="en-US" sz="1800" b="0" i="0" u="sng" kern="1200" dirty="0" err="1">
                          <a:solidFill>
                            <a:schemeClr val="dk1"/>
                          </a:solidFill>
                          <a:effectLst/>
                          <a:latin typeface="+mn-lt"/>
                          <a:ea typeface="+mn-ea"/>
                          <a:cs typeface="+mn-cs"/>
                        </a:rPr>
                        <a:t>rubens</a:t>
                      </a:r>
                      <a:endParaRPr lang="en-AU" u="sng"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66752">
                <a:tc>
                  <a:txBody>
                    <a:bodyPr/>
                    <a:lstStyle/>
                    <a:p>
                      <a:pPr algn="ctr"/>
                      <a:endParaRPr lang="en-AU"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AU"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66752">
                <a:tc>
                  <a:txBody>
                    <a:bodyPr/>
                    <a:lstStyle/>
                    <a:p>
                      <a:pPr algn="ctr"/>
                      <a:endParaRPr lang="en-AU">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AU"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4446720"/>
                  </a:ext>
                </a:extLst>
              </a:tr>
              <a:tr h="566752">
                <a:tc>
                  <a:txBody>
                    <a:bodyPr/>
                    <a:lstStyle/>
                    <a:p>
                      <a:pPr algn="ctr"/>
                      <a:endParaRPr lang="en-AU"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AU">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66752">
                <a:tc>
                  <a:txBody>
                    <a:bodyPr/>
                    <a:lstStyle/>
                    <a:p>
                      <a:pPr algn="ctr"/>
                      <a:endParaRPr lang="en-AU">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AU"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6011863"/>
                  </a:ext>
                </a:extLst>
              </a:tr>
              <a:tr h="566752">
                <a:tc>
                  <a:txBody>
                    <a:bodyPr/>
                    <a:lstStyle/>
                    <a:p>
                      <a:pPr algn="ctr"/>
                      <a:endParaRPr lang="en-AU"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AU"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24367AC2-1BC4-44C7-9B06-D3EF2A3D196B}"/>
              </a:ext>
            </a:extLst>
          </p:cNvPr>
          <p:cNvSpPr txBox="1"/>
          <p:nvPr/>
        </p:nvSpPr>
        <p:spPr>
          <a:xfrm>
            <a:off x="9568589" y="1510838"/>
            <a:ext cx="2623411" cy="1815882"/>
          </a:xfrm>
          <a:prstGeom prst="rect">
            <a:avLst/>
          </a:prstGeom>
          <a:solidFill>
            <a:schemeClr val="bg1"/>
          </a:solidFill>
          <a:ln>
            <a:solidFill>
              <a:schemeClr val="accent2">
                <a:lumMod val="75000"/>
              </a:schemeClr>
            </a:solidFill>
          </a:ln>
        </p:spPr>
        <p:txBody>
          <a:bodyPr wrap="square" rtlCol="0" anchor="t" anchorCtr="0">
            <a:spAutoFit/>
          </a:bodyPr>
          <a:lstStyle/>
          <a:p>
            <a:pPr marL="238125" indent="-179388">
              <a:buAutoNum type="arabicPeriod"/>
            </a:pPr>
            <a:r>
              <a:rPr lang="en-AU" sz="1400" dirty="0">
                <a:latin typeface="Verdana" charset="0"/>
                <a:ea typeface="Verdana" charset="0"/>
                <a:cs typeface="Verdana" charset="0"/>
              </a:rPr>
              <a:t>Identify the Genus and species</a:t>
            </a:r>
          </a:p>
          <a:p>
            <a:pPr marL="238125" indent="-179388">
              <a:buAutoNum type="arabicPeriod"/>
            </a:pPr>
            <a:r>
              <a:rPr lang="en-AU" sz="1400" dirty="0">
                <a:latin typeface="Verdana" charset="0"/>
                <a:ea typeface="Verdana" charset="0"/>
                <a:cs typeface="Verdana" charset="0"/>
              </a:rPr>
              <a:t>Write the Genus name first with a capital letter</a:t>
            </a:r>
          </a:p>
          <a:p>
            <a:pPr marL="238125" indent="-179388">
              <a:buAutoNum type="arabicPeriod"/>
            </a:pPr>
            <a:r>
              <a:rPr lang="en-AU" sz="1400" dirty="0">
                <a:latin typeface="Verdana" charset="0"/>
                <a:ea typeface="Verdana" charset="0"/>
                <a:cs typeface="Verdana" charset="0"/>
              </a:rPr>
              <a:t>Write the species name second with a lower case letter</a:t>
            </a:r>
          </a:p>
          <a:p>
            <a:pPr marL="238125" indent="-179388">
              <a:buAutoNum type="arabicPeriod"/>
            </a:pPr>
            <a:r>
              <a:rPr lang="en-AU" sz="1400" dirty="0">
                <a:latin typeface="Verdana" charset="0"/>
                <a:ea typeface="Verdana" charset="0"/>
                <a:cs typeface="Verdana" charset="0"/>
              </a:rPr>
              <a:t>Underline both words</a:t>
            </a:r>
          </a:p>
        </p:txBody>
      </p:sp>
      <p:sp>
        <p:nvSpPr>
          <p:cNvPr id="8" name="TextBox 7">
            <a:extLst>
              <a:ext uri="{FF2B5EF4-FFF2-40B4-BE49-F238E27FC236}">
                <a16:creationId xmlns:a16="http://schemas.microsoft.com/office/drawing/2014/main" id="{65AD7D24-10B0-44F4-AAFE-083481FF8776}"/>
              </a:ext>
            </a:extLst>
          </p:cNvPr>
          <p:cNvSpPr txBox="1"/>
          <p:nvPr/>
        </p:nvSpPr>
        <p:spPr>
          <a:xfrm>
            <a:off x="9560909" y="1133186"/>
            <a:ext cx="2631091" cy="351321"/>
          </a:xfrm>
          <a:prstGeom prst="roundRect">
            <a:avLst/>
          </a:prstGeom>
          <a:solidFill>
            <a:srgbClr val="852F9B"/>
          </a:solidFill>
          <a:ln w="38100">
            <a:solidFill>
              <a:srgbClr val="852F9B"/>
            </a:solidFill>
            <a:round/>
          </a:ln>
        </p:spPr>
        <p:txBody>
          <a:bodyPr wrap="square" rtlCol="0">
            <a:spAutoFit/>
          </a:bodyPr>
          <a:lstStyle/>
          <a:p>
            <a:pPr algn="ctr"/>
            <a:r>
              <a:rPr lang="en-AU" sz="1400" dirty="0">
                <a:solidFill>
                  <a:schemeClr val="bg1"/>
                </a:solidFill>
                <a:latin typeface="Arial Rounded MT Bold" panose="020F0704030504030204" pitchFamily="34" charset="0"/>
              </a:rPr>
              <a:t>The Steps:       </a:t>
            </a:r>
            <a:endParaRPr lang="en-AU" sz="1400" dirty="0">
              <a:solidFill>
                <a:schemeClr val="bg1"/>
              </a:solidFill>
              <a:latin typeface="Verdana" panose="020B0604030504040204" pitchFamily="34" charset="0"/>
              <a:ea typeface="Verdana" panose="020B0604030504040204" pitchFamily="34" charset="0"/>
              <a:cs typeface="Futura Medium" panose="020B0602020204020303" pitchFamily="34" charset="-79"/>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1944"/>
          <a:stretch/>
        </p:blipFill>
        <p:spPr>
          <a:xfrm>
            <a:off x="8839199" y="3348814"/>
            <a:ext cx="3352801" cy="3221529"/>
          </a:xfrm>
          <a:prstGeom prst="rect">
            <a:avLst/>
          </a:prstGeom>
        </p:spPr>
      </p:pic>
    </p:spTree>
    <p:extLst>
      <p:ext uri="{BB962C8B-B14F-4D97-AF65-F5344CB8AC3E}">
        <p14:creationId xmlns:p14="http://schemas.microsoft.com/office/powerpoint/2010/main" val="1709057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 name="Text Placeholder 6">
            <a:extLst>
              <a:ext uri="{FF2B5EF4-FFF2-40B4-BE49-F238E27FC236}">
                <a16:creationId xmlns:a16="http://schemas.microsoft.com/office/drawing/2014/main" id="{30CB4EDC-BDD1-42B8-A604-F0BF3F282DA8}"/>
              </a:ext>
            </a:extLst>
          </p:cNvPr>
          <p:cNvSpPr txBox="1">
            <a:spLocks/>
          </p:cNvSpPr>
          <p:nvPr/>
        </p:nvSpPr>
        <p:spPr>
          <a:xfrm>
            <a:off x="280557" y="994203"/>
            <a:ext cx="11481952" cy="902796"/>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i="0" kern="1200">
                <a:solidFill>
                  <a:srgbClr val="154983"/>
                </a:solidFill>
                <a:latin typeface="Arial Rounded MT Bold" panose="020F07040305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b="0" dirty="0"/>
              <a:t>Do not delete this slide.</a:t>
            </a:r>
          </a:p>
          <a:p>
            <a:r>
              <a:rPr lang="en-AU" b="0" dirty="0"/>
              <a:t>It is hidden from your show.</a:t>
            </a:r>
          </a:p>
        </p:txBody>
      </p:sp>
      <p:sp>
        <p:nvSpPr>
          <p:cNvPr id="78" name="Text Placeholder 6">
            <a:extLst>
              <a:ext uri="{FF2B5EF4-FFF2-40B4-BE49-F238E27FC236}">
                <a16:creationId xmlns:a16="http://schemas.microsoft.com/office/drawing/2014/main" id="{FC8EF12E-B87C-42EC-978C-8EBA3C47960D}"/>
              </a:ext>
            </a:extLst>
          </p:cNvPr>
          <p:cNvSpPr txBox="1">
            <a:spLocks/>
          </p:cNvSpPr>
          <p:nvPr/>
        </p:nvSpPr>
        <p:spPr>
          <a:xfrm>
            <a:off x="280557" y="2066578"/>
            <a:ext cx="10171543" cy="162219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AU" dirty="0"/>
              <a:t>You can use this page to copy and paste the relevant prompt boxes into your presentation</a:t>
            </a:r>
          </a:p>
        </p:txBody>
      </p:sp>
      <p:sp>
        <p:nvSpPr>
          <p:cNvPr id="74" name="TextBox 73">
            <a:extLst>
              <a:ext uri="{FF2B5EF4-FFF2-40B4-BE49-F238E27FC236}">
                <a16:creationId xmlns:a16="http://schemas.microsoft.com/office/drawing/2014/main" id="{65AD7D24-10B0-44F4-AAFE-083481FF8776}"/>
              </a:ext>
            </a:extLst>
          </p:cNvPr>
          <p:cNvSpPr txBox="1"/>
          <p:nvPr/>
        </p:nvSpPr>
        <p:spPr>
          <a:xfrm>
            <a:off x="4779939" y="3973566"/>
            <a:ext cx="2631091" cy="351321"/>
          </a:xfrm>
          <a:prstGeom prst="roundRect">
            <a:avLst/>
          </a:prstGeom>
          <a:solidFill>
            <a:srgbClr val="852F9B"/>
          </a:solidFill>
          <a:ln w="38100">
            <a:solidFill>
              <a:srgbClr val="852F9B"/>
            </a:solidFill>
            <a:round/>
          </a:ln>
        </p:spPr>
        <p:txBody>
          <a:bodyPr wrap="square" rtlCol="0">
            <a:spAutoFit/>
          </a:bodyPr>
          <a:lstStyle/>
          <a:p>
            <a:pPr algn="ctr"/>
            <a:r>
              <a:rPr lang="en-AU" sz="1400" dirty="0">
                <a:solidFill>
                  <a:schemeClr val="bg1"/>
                </a:solidFill>
                <a:latin typeface="Arial Rounded MT Bold" panose="020F0704030504030204" pitchFamily="34" charset="0"/>
              </a:rPr>
              <a:t>Vocabulary</a:t>
            </a:r>
            <a:endParaRPr lang="en-AU" sz="1400" dirty="0">
              <a:solidFill>
                <a:schemeClr val="bg1"/>
              </a:solidFill>
              <a:latin typeface="Verdana" panose="020B0604030504040204" pitchFamily="34" charset="0"/>
              <a:ea typeface="Verdana" panose="020B0604030504040204" pitchFamily="34" charset="0"/>
              <a:cs typeface="Futura Medium" panose="020B0602020204020303" pitchFamily="34" charset="-79"/>
            </a:endParaRPr>
          </a:p>
        </p:txBody>
      </p:sp>
      <p:sp>
        <p:nvSpPr>
          <p:cNvPr id="76" name="TextBox 75">
            <a:extLst>
              <a:ext uri="{FF2B5EF4-FFF2-40B4-BE49-F238E27FC236}">
                <a16:creationId xmlns:a16="http://schemas.microsoft.com/office/drawing/2014/main" id="{661F24C0-365E-4E65-AAAB-DAD65F2DC172}"/>
              </a:ext>
            </a:extLst>
          </p:cNvPr>
          <p:cNvSpPr txBox="1"/>
          <p:nvPr/>
        </p:nvSpPr>
        <p:spPr>
          <a:xfrm>
            <a:off x="7890859" y="3973566"/>
            <a:ext cx="2631091" cy="351321"/>
          </a:xfrm>
          <a:prstGeom prst="roundRect">
            <a:avLst/>
          </a:prstGeom>
          <a:solidFill>
            <a:srgbClr val="F36424"/>
          </a:solidFill>
          <a:ln w="38100">
            <a:solidFill>
              <a:srgbClr val="F36424"/>
            </a:solidFill>
            <a:round/>
          </a:ln>
        </p:spPr>
        <p:txBody>
          <a:bodyPr wrap="square" rtlCol="0">
            <a:spAutoFit/>
          </a:bodyPr>
          <a:lstStyle/>
          <a:p>
            <a:pPr algn="ctr"/>
            <a:r>
              <a:rPr lang="en-AU" sz="1400" dirty="0">
                <a:solidFill>
                  <a:schemeClr val="bg1"/>
                </a:solidFill>
                <a:latin typeface="Arial Rounded MT Bold" panose="020F0704030504030204" pitchFamily="34" charset="0"/>
              </a:rPr>
              <a:t>Extension</a:t>
            </a:r>
            <a:endParaRPr lang="en-AU" sz="1400" dirty="0">
              <a:solidFill>
                <a:schemeClr val="bg1"/>
              </a:solidFill>
              <a:latin typeface="Verdana" panose="020B0604030504040204" pitchFamily="34" charset="0"/>
              <a:ea typeface="Verdana" panose="020B0604030504040204" pitchFamily="34" charset="0"/>
              <a:cs typeface="Futura Medium" panose="020B0602020204020303" pitchFamily="34" charset="-79"/>
            </a:endParaRPr>
          </a:p>
        </p:txBody>
      </p:sp>
      <p:sp>
        <p:nvSpPr>
          <p:cNvPr id="79" name="TextBox 78">
            <a:extLst>
              <a:ext uri="{FF2B5EF4-FFF2-40B4-BE49-F238E27FC236}">
                <a16:creationId xmlns:a16="http://schemas.microsoft.com/office/drawing/2014/main" id="{921F2EB4-83B3-4C30-9E65-F6CF03B51434}"/>
              </a:ext>
            </a:extLst>
          </p:cNvPr>
          <p:cNvSpPr txBox="1"/>
          <p:nvPr/>
        </p:nvSpPr>
        <p:spPr>
          <a:xfrm>
            <a:off x="1669020" y="3962744"/>
            <a:ext cx="2631091" cy="351321"/>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a:t>
            </a:r>
            <a:endParaRPr lang="en-AU" sz="14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847513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DE87B8-8289-4137-BF3B-1446ED36D38E}"/>
              </a:ext>
            </a:extLst>
          </p:cNvPr>
          <p:cNvSpPr>
            <a:spLocks noGrp="1"/>
          </p:cNvSpPr>
          <p:nvPr>
            <p:ph type="body" sz="quarter" idx="12"/>
          </p:nvPr>
        </p:nvSpPr>
        <p:spPr/>
        <p:txBody>
          <a:bodyPr/>
          <a:lstStyle/>
          <a:p>
            <a:endParaRPr lang="en-AU"/>
          </a:p>
        </p:txBody>
      </p:sp>
      <p:sp>
        <p:nvSpPr>
          <p:cNvPr id="3" name="Text Placeholder 2">
            <a:extLst>
              <a:ext uri="{FF2B5EF4-FFF2-40B4-BE49-F238E27FC236}">
                <a16:creationId xmlns:a16="http://schemas.microsoft.com/office/drawing/2014/main" id="{4EE8A5C5-06B4-491C-B333-A44BE5D2BBBA}"/>
              </a:ext>
            </a:extLst>
          </p:cNvPr>
          <p:cNvSpPr>
            <a:spLocks noGrp="1"/>
          </p:cNvSpPr>
          <p:nvPr>
            <p:ph type="body" sz="quarter" idx="15"/>
          </p:nvPr>
        </p:nvSpPr>
        <p:spPr/>
        <p:txBody>
          <a:bodyPr/>
          <a:lstStyle/>
          <a:p>
            <a:endParaRPr lang="en-AU"/>
          </a:p>
        </p:txBody>
      </p:sp>
    </p:spTree>
    <p:extLst>
      <p:ext uri="{BB962C8B-B14F-4D97-AF65-F5344CB8AC3E}">
        <p14:creationId xmlns:p14="http://schemas.microsoft.com/office/powerpoint/2010/main" val="266694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962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A58ACDE-97EB-4DDB-8D0A-A13BB4F2EDD2}"/>
              </a:ext>
            </a:extLst>
          </p:cNvPr>
          <p:cNvSpPr>
            <a:spLocks noGrp="1"/>
          </p:cNvSpPr>
          <p:nvPr>
            <p:ph type="body" sz="quarter" idx="16"/>
          </p:nvPr>
        </p:nvSpPr>
        <p:spPr/>
        <p:txBody>
          <a:bodyPr/>
          <a:lstStyle/>
          <a:p>
            <a:pPr algn="l"/>
            <a:r>
              <a:rPr lang="en-AU" dirty="0"/>
              <a:t>Write the scientific names </a:t>
            </a:r>
          </a:p>
          <a:p>
            <a:pPr algn="l"/>
            <a:r>
              <a:rPr lang="en-AU" dirty="0"/>
              <a:t>for these organisms:</a:t>
            </a:r>
          </a:p>
        </p:txBody>
      </p:sp>
      <p:sp>
        <p:nvSpPr>
          <p:cNvPr id="7" name="Text Placeholder 6">
            <a:extLst>
              <a:ext uri="{FF2B5EF4-FFF2-40B4-BE49-F238E27FC236}">
                <a16:creationId xmlns:a16="http://schemas.microsoft.com/office/drawing/2014/main" id="{5DB1A190-F6F8-4F27-BBED-92C0B43629F1}"/>
              </a:ext>
            </a:extLst>
          </p:cNvPr>
          <p:cNvSpPr>
            <a:spLocks noGrp="1"/>
          </p:cNvSpPr>
          <p:nvPr>
            <p:ph type="body" sz="quarter" idx="18"/>
          </p:nvPr>
        </p:nvSpPr>
        <p:spPr/>
        <p:txBody>
          <a:bodyPr/>
          <a:lstStyle/>
          <a:p>
            <a:endParaRPr lang="en-AU" dirty="0"/>
          </a:p>
          <a:p>
            <a:pPr algn="l"/>
            <a:r>
              <a:rPr lang="en-AU" sz="4000" dirty="0"/>
              <a:t>Students will use scientific names </a:t>
            </a:r>
          </a:p>
          <a:p>
            <a:pPr algn="l"/>
            <a:r>
              <a:rPr lang="en-AU" sz="4000" dirty="0"/>
              <a:t>to </a:t>
            </a:r>
            <a:r>
              <a:rPr lang="en-AU" sz="4000" dirty="0">
                <a:solidFill>
                  <a:srgbClr val="1891AC"/>
                </a:solidFill>
              </a:rPr>
              <a:t>identify</a:t>
            </a:r>
            <a:r>
              <a:rPr lang="en-AU" sz="4000" dirty="0"/>
              <a:t> species.</a:t>
            </a:r>
          </a:p>
          <a:p>
            <a:endParaRPr lang="en-AU" dirty="0"/>
          </a:p>
        </p:txBody>
      </p:sp>
      <p:sp>
        <p:nvSpPr>
          <p:cNvPr id="4" name="TextBox 3">
            <a:extLst>
              <a:ext uri="{FF2B5EF4-FFF2-40B4-BE49-F238E27FC236}">
                <a16:creationId xmlns:a16="http://schemas.microsoft.com/office/drawing/2014/main" id="{65AD7D24-10B0-44F4-AAFE-083481FF8776}"/>
              </a:ext>
            </a:extLst>
          </p:cNvPr>
          <p:cNvSpPr txBox="1"/>
          <p:nvPr/>
        </p:nvSpPr>
        <p:spPr>
          <a:xfrm>
            <a:off x="9543894" y="1078848"/>
            <a:ext cx="2631091" cy="351321"/>
          </a:xfrm>
          <a:prstGeom prst="roundRect">
            <a:avLst/>
          </a:prstGeom>
          <a:solidFill>
            <a:srgbClr val="852F9B"/>
          </a:solidFill>
          <a:ln w="38100">
            <a:solidFill>
              <a:srgbClr val="852F9B"/>
            </a:solidFill>
            <a:round/>
          </a:ln>
        </p:spPr>
        <p:txBody>
          <a:bodyPr wrap="square" rtlCol="0">
            <a:spAutoFit/>
          </a:bodyPr>
          <a:lstStyle/>
          <a:p>
            <a:pPr algn="ctr"/>
            <a:r>
              <a:rPr lang="en-AU" sz="1400" dirty="0">
                <a:solidFill>
                  <a:schemeClr val="bg1"/>
                </a:solidFill>
                <a:latin typeface="Arial Rounded MT Bold" panose="020F0704030504030204" pitchFamily="34" charset="0"/>
              </a:rPr>
              <a:t>Vocabulary       </a:t>
            </a:r>
            <a:endParaRPr lang="en-AU" sz="1400" dirty="0">
              <a:solidFill>
                <a:schemeClr val="bg1"/>
              </a:solidFill>
              <a:latin typeface="Verdana" panose="020B0604030504040204" pitchFamily="34" charset="0"/>
              <a:ea typeface="Verdana" panose="020B0604030504040204" pitchFamily="34" charset="0"/>
              <a:cs typeface="Futura Medium" panose="020B0602020204020303" pitchFamily="34" charset="-79"/>
            </a:endParaRPr>
          </a:p>
        </p:txBody>
      </p:sp>
      <p:sp>
        <p:nvSpPr>
          <p:cNvPr id="5" name="TextBox 4">
            <a:extLst>
              <a:ext uri="{FF2B5EF4-FFF2-40B4-BE49-F238E27FC236}">
                <a16:creationId xmlns:a16="http://schemas.microsoft.com/office/drawing/2014/main" id="{24367AC2-1BC4-44C7-9B06-D3EF2A3D196B}"/>
              </a:ext>
            </a:extLst>
          </p:cNvPr>
          <p:cNvSpPr txBox="1"/>
          <p:nvPr/>
        </p:nvSpPr>
        <p:spPr>
          <a:xfrm>
            <a:off x="9534559" y="1420229"/>
            <a:ext cx="2623411" cy="292388"/>
          </a:xfrm>
          <a:prstGeom prst="rect">
            <a:avLst/>
          </a:prstGeom>
          <a:solidFill>
            <a:schemeClr val="bg1"/>
          </a:solidFill>
          <a:ln>
            <a:solidFill>
              <a:schemeClr val="accent2">
                <a:lumMod val="75000"/>
              </a:schemeClr>
            </a:solidFill>
          </a:ln>
        </p:spPr>
        <p:txBody>
          <a:bodyPr wrap="square" rtlCol="0" anchor="t" anchorCtr="0">
            <a:spAutoFit/>
          </a:bodyPr>
          <a:lstStyle/>
          <a:p>
            <a:pPr algn="l"/>
            <a:r>
              <a:rPr lang="en-US" sz="1300" b="1" dirty="0">
                <a:latin typeface="Century Gothic" panose="020B0502020202020204" pitchFamily="34" charset="0"/>
                <a:cs typeface="Futura Medium" panose="020B0602020204020303" pitchFamily="34" charset="-79"/>
              </a:rPr>
              <a:t>Identify </a:t>
            </a:r>
            <a:r>
              <a:rPr lang="en-US" sz="1300" dirty="0">
                <a:latin typeface="Century Gothic" panose="020B0502020202020204" pitchFamily="34" charset="0"/>
                <a:cs typeface="Futura Medium" panose="020B0602020204020303" pitchFamily="34" charset="-79"/>
              </a:rPr>
              <a:t>= pick out</a:t>
            </a:r>
          </a:p>
        </p:txBody>
      </p:sp>
      <p:pic>
        <p:nvPicPr>
          <p:cNvPr id="8" name="Picture 2"/>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6142" t="5471" r="14536" b="27794"/>
          <a:stretch/>
        </p:blipFill>
        <p:spPr bwMode="auto">
          <a:xfrm>
            <a:off x="4572196" y="3850105"/>
            <a:ext cx="3667731" cy="2314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0271" r="14369"/>
          <a:stretch/>
        </p:blipFill>
        <p:spPr>
          <a:xfrm>
            <a:off x="8239927" y="4203032"/>
            <a:ext cx="2702846" cy="1961376"/>
          </a:xfrm>
          <a:prstGeom prst="rect">
            <a:avLst/>
          </a:prstGeom>
        </p:spPr>
      </p:pic>
      <p:sp>
        <p:nvSpPr>
          <p:cNvPr id="11" name="TextBox 10">
            <a:extLst>
              <a:ext uri="{FF2B5EF4-FFF2-40B4-BE49-F238E27FC236}">
                <a16:creationId xmlns:a16="http://schemas.microsoft.com/office/drawing/2014/main" id="{24367AC2-1BC4-44C7-9B06-D3EF2A3D196B}"/>
              </a:ext>
            </a:extLst>
          </p:cNvPr>
          <p:cNvSpPr txBox="1"/>
          <p:nvPr/>
        </p:nvSpPr>
        <p:spPr>
          <a:xfrm>
            <a:off x="9526879" y="2172426"/>
            <a:ext cx="2623411" cy="492443"/>
          </a:xfrm>
          <a:prstGeom prst="rect">
            <a:avLst/>
          </a:prstGeom>
          <a:solidFill>
            <a:schemeClr val="bg1"/>
          </a:solidFill>
          <a:ln>
            <a:solidFill>
              <a:schemeClr val="accent2">
                <a:lumMod val="75000"/>
              </a:schemeClr>
            </a:solidFill>
          </a:ln>
        </p:spPr>
        <p:txBody>
          <a:bodyPr wrap="square" rtlCol="0" anchor="t" anchorCtr="0">
            <a:spAutoFit/>
          </a:bodyPr>
          <a:lstStyle/>
          <a:p>
            <a:pPr algn="l"/>
            <a:r>
              <a:rPr lang="en-US" sz="1300" dirty="0">
                <a:latin typeface="Century Gothic" panose="020B0502020202020204" pitchFamily="34" charset="0"/>
                <a:cs typeface="Futura Medium" panose="020B0602020204020303" pitchFamily="34" charset="-79"/>
              </a:rPr>
              <a:t>What are we learning today (own words)?</a:t>
            </a:r>
          </a:p>
        </p:txBody>
      </p:sp>
      <p:sp>
        <p:nvSpPr>
          <p:cNvPr id="12" name="TextBox 11">
            <a:extLst>
              <a:ext uri="{FF2B5EF4-FFF2-40B4-BE49-F238E27FC236}">
                <a16:creationId xmlns:a16="http://schemas.microsoft.com/office/drawing/2014/main" id="{921F2EB4-83B3-4C30-9E65-F6CF03B51434}"/>
              </a:ext>
            </a:extLst>
          </p:cNvPr>
          <p:cNvSpPr txBox="1"/>
          <p:nvPr/>
        </p:nvSpPr>
        <p:spPr>
          <a:xfrm>
            <a:off x="9526879" y="1821105"/>
            <a:ext cx="2631091" cy="351321"/>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a:t>
            </a:r>
            <a:endParaRPr lang="en-AU" sz="14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196416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86E9AB-E3DB-4221-8500-C1B7DF00D5B2}"/>
              </a:ext>
            </a:extLst>
          </p:cNvPr>
          <p:cNvSpPr>
            <a:spLocks noGrp="1"/>
          </p:cNvSpPr>
          <p:nvPr>
            <p:ph type="body" sz="quarter" idx="13"/>
          </p:nvPr>
        </p:nvSpPr>
        <p:spPr/>
        <p:txBody>
          <a:bodyPr/>
          <a:lstStyle/>
          <a:p>
            <a:r>
              <a:rPr lang="en-AU" dirty="0"/>
              <a:t>Whiteboards:</a:t>
            </a:r>
          </a:p>
        </p:txBody>
      </p:sp>
      <p:sp>
        <p:nvSpPr>
          <p:cNvPr id="3" name="Text Placeholder 2">
            <a:extLst>
              <a:ext uri="{FF2B5EF4-FFF2-40B4-BE49-F238E27FC236}">
                <a16:creationId xmlns:a16="http://schemas.microsoft.com/office/drawing/2014/main" id="{ABB766D6-D8C2-48ED-8CF9-2D5A85B46BDB}"/>
              </a:ext>
            </a:extLst>
          </p:cNvPr>
          <p:cNvSpPr>
            <a:spLocks noGrp="1"/>
          </p:cNvSpPr>
          <p:nvPr>
            <p:ph type="body" sz="quarter" idx="15"/>
          </p:nvPr>
        </p:nvSpPr>
        <p:spPr>
          <a:xfrm>
            <a:off x="280558" y="1488744"/>
            <a:ext cx="5722677" cy="5107174"/>
          </a:xfrm>
        </p:spPr>
        <p:txBody>
          <a:bodyPr/>
          <a:lstStyle/>
          <a:p>
            <a:r>
              <a:rPr lang="en-AU" sz="2400" dirty="0"/>
              <a:t>Write down your full name.</a:t>
            </a:r>
          </a:p>
          <a:p>
            <a:endParaRPr lang="en-AU" sz="2400" dirty="0"/>
          </a:p>
          <a:p>
            <a:r>
              <a:rPr lang="en-AU" sz="2400" dirty="0"/>
              <a:t>Pair-Share:</a:t>
            </a:r>
          </a:p>
          <a:p>
            <a:pPr marL="457200" indent="-457200">
              <a:buFont typeface="+mj-lt"/>
              <a:buAutoNum type="arabicPeriod"/>
            </a:pPr>
            <a:r>
              <a:rPr lang="en-AU" sz="2400" i="1" dirty="0"/>
              <a:t>In what kinds of situations do we usually use our full names?</a:t>
            </a:r>
          </a:p>
          <a:p>
            <a:pPr marL="457200" indent="-457200">
              <a:buFont typeface="+mj-lt"/>
              <a:buAutoNum type="arabicPeriod"/>
            </a:pPr>
            <a:r>
              <a:rPr lang="en-AU" sz="2400" i="1" dirty="0"/>
              <a:t>Why?</a:t>
            </a:r>
          </a:p>
          <a:p>
            <a:endParaRPr lang="en-AU" dirty="0"/>
          </a:p>
        </p:txBody>
      </p:sp>
      <p:sp>
        <p:nvSpPr>
          <p:cNvPr id="4" name="TextBox 3">
            <a:extLst>
              <a:ext uri="{FF2B5EF4-FFF2-40B4-BE49-F238E27FC236}">
                <a16:creationId xmlns:a16="http://schemas.microsoft.com/office/drawing/2014/main" id="{24367AC2-1BC4-44C7-9B06-D3EF2A3D196B}"/>
              </a:ext>
            </a:extLst>
          </p:cNvPr>
          <p:cNvSpPr txBox="1"/>
          <p:nvPr/>
        </p:nvSpPr>
        <p:spPr>
          <a:xfrm>
            <a:off x="9560909" y="1318799"/>
            <a:ext cx="2623411" cy="492443"/>
          </a:xfrm>
          <a:prstGeom prst="rect">
            <a:avLst/>
          </a:prstGeom>
          <a:solidFill>
            <a:schemeClr val="bg1"/>
          </a:solidFill>
          <a:ln>
            <a:solidFill>
              <a:schemeClr val="accent2">
                <a:lumMod val="75000"/>
              </a:schemeClr>
            </a:solidFill>
          </a:ln>
        </p:spPr>
        <p:txBody>
          <a:bodyPr wrap="square" rtlCol="0" anchor="t" anchorCtr="0">
            <a:spAutoFit/>
          </a:bodyPr>
          <a:lstStyle/>
          <a:p>
            <a:pPr algn="l"/>
            <a:r>
              <a:rPr lang="en-US" sz="1300" dirty="0">
                <a:latin typeface="Century Gothic" panose="020B0502020202020204" pitchFamily="34" charset="0"/>
                <a:cs typeface="Futura Medium" panose="020B0602020204020303" pitchFamily="34" charset="-79"/>
              </a:rPr>
              <a:t>Be ready to share your answers.</a:t>
            </a:r>
          </a:p>
        </p:txBody>
      </p:sp>
      <p:sp>
        <p:nvSpPr>
          <p:cNvPr id="5" name="TextBox 4">
            <a:extLst>
              <a:ext uri="{FF2B5EF4-FFF2-40B4-BE49-F238E27FC236}">
                <a16:creationId xmlns:a16="http://schemas.microsoft.com/office/drawing/2014/main" id="{921F2EB4-83B3-4C30-9E65-F6CF03B51434}"/>
              </a:ext>
            </a:extLst>
          </p:cNvPr>
          <p:cNvSpPr txBox="1"/>
          <p:nvPr/>
        </p:nvSpPr>
        <p:spPr>
          <a:xfrm>
            <a:off x="9560909" y="967478"/>
            <a:ext cx="2631091" cy="351321"/>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a:t>
            </a:r>
            <a:endParaRPr lang="en-AU" sz="1400" dirty="0">
              <a:solidFill>
                <a:schemeClr val="bg1"/>
              </a:solidFill>
              <a:latin typeface="Verdana" panose="020B0604030504040204" pitchFamily="34" charset="0"/>
              <a:ea typeface="Verdana" panose="020B060403050404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736" y="2425149"/>
            <a:ext cx="5410584" cy="3644766"/>
          </a:xfrm>
          <a:prstGeom prst="rect">
            <a:avLst/>
          </a:prstGeom>
        </p:spPr>
      </p:pic>
    </p:spTree>
    <p:extLst>
      <p:ext uri="{BB962C8B-B14F-4D97-AF65-F5344CB8AC3E}">
        <p14:creationId xmlns:p14="http://schemas.microsoft.com/office/powerpoint/2010/main" val="809031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D2BC2D-DCF3-4859-89E3-44B6F7D3B1D3}"/>
              </a:ext>
            </a:extLst>
          </p:cNvPr>
          <p:cNvSpPr>
            <a:spLocks noGrp="1"/>
          </p:cNvSpPr>
          <p:nvPr>
            <p:ph type="body" sz="quarter" idx="13"/>
          </p:nvPr>
        </p:nvSpPr>
        <p:spPr/>
        <p:txBody>
          <a:bodyPr/>
          <a:lstStyle/>
          <a:p>
            <a:r>
              <a:rPr lang="en-AU" dirty="0"/>
              <a:t>Scientific Naming</a:t>
            </a:r>
          </a:p>
        </p:txBody>
      </p:sp>
      <p:sp>
        <p:nvSpPr>
          <p:cNvPr id="3" name="Text Placeholder 2">
            <a:extLst>
              <a:ext uri="{FF2B5EF4-FFF2-40B4-BE49-F238E27FC236}">
                <a16:creationId xmlns:a16="http://schemas.microsoft.com/office/drawing/2014/main" id="{7550F64F-12CB-4F59-8C70-91F1C942126A}"/>
              </a:ext>
            </a:extLst>
          </p:cNvPr>
          <p:cNvSpPr>
            <a:spLocks noGrp="1"/>
          </p:cNvSpPr>
          <p:nvPr>
            <p:ph type="body" sz="quarter" idx="15"/>
          </p:nvPr>
        </p:nvSpPr>
        <p:spPr>
          <a:xfrm>
            <a:off x="267555" y="1143138"/>
            <a:ext cx="9052018" cy="2128605"/>
          </a:xfrm>
        </p:spPr>
        <p:txBody>
          <a:bodyPr/>
          <a:lstStyle/>
          <a:p>
            <a:r>
              <a:rPr lang="en-AU" sz="2200" dirty="0"/>
              <a:t>A scientific name is a name that describes the appearance of </a:t>
            </a:r>
            <a:r>
              <a:rPr lang="en-AU" sz="2200" dirty="0" smtClean="0"/>
              <a:t>an organism </a:t>
            </a:r>
            <a:r>
              <a:rPr lang="en-AU" sz="2200" dirty="0"/>
              <a:t>or where it was first discovered. </a:t>
            </a:r>
          </a:p>
          <a:p>
            <a:r>
              <a:rPr lang="en-AU" sz="2200" dirty="0"/>
              <a:t>A binomial system is used by scientists to name specific organisms. </a:t>
            </a:r>
          </a:p>
          <a:p>
            <a:endParaRPr lang="en-AU" sz="2200" dirty="0"/>
          </a:p>
          <a:p>
            <a:r>
              <a:rPr lang="en-AU" sz="2200" dirty="0"/>
              <a:t>A binomial name has </a:t>
            </a:r>
            <a:r>
              <a:rPr lang="en-AU" sz="2200" b="1" u="sng" dirty="0"/>
              <a:t>two parts.</a:t>
            </a:r>
            <a:endParaRPr lang="en-AU" sz="2200" dirty="0"/>
          </a:p>
          <a:p>
            <a:endParaRPr lang="en-AU" sz="2000" dirty="0"/>
          </a:p>
          <a:p>
            <a:endParaRPr lang="en-AU" sz="2000" dirty="0"/>
          </a:p>
        </p:txBody>
      </p:sp>
      <p:sp>
        <p:nvSpPr>
          <p:cNvPr id="4" name="Title 1"/>
          <p:cNvSpPr txBox="1">
            <a:spLocks/>
          </p:cNvSpPr>
          <p:nvPr/>
        </p:nvSpPr>
        <p:spPr>
          <a:xfrm>
            <a:off x="267555" y="3856558"/>
            <a:ext cx="5362117" cy="265575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2400" b="1" i="1" dirty="0">
                <a:solidFill>
                  <a:schemeClr val="accent6"/>
                </a:solidFill>
              </a:rPr>
              <a:t>Genus</a:t>
            </a:r>
            <a:r>
              <a:rPr lang="en-AU" sz="2400" i="1" dirty="0">
                <a:solidFill>
                  <a:schemeClr val="accent6"/>
                </a:solidFill>
              </a:rPr>
              <a:t> </a:t>
            </a:r>
            <a:r>
              <a:rPr lang="en-AU" sz="2400" b="1" i="1" dirty="0">
                <a:solidFill>
                  <a:srgbClr val="FF1FD4"/>
                </a:solidFill>
              </a:rPr>
              <a:t>species</a:t>
            </a:r>
          </a:p>
          <a:p>
            <a:endParaRPr lang="en-AU" sz="2400" dirty="0"/>
          </a:p>
          <a:p>
            <a:r>
              <a:rPr lang="en-AU" sz="2400" dirty="0"/>
              <a:t>Example of a scientific name:</a:t>
            </a:r>
          </a:p>
          <a:p>
            <a:pPr algn="ctr"/>
            <a:r>
              <a:rPr lang="en-AU" sz="2400" b="1" i="1" dirty="0" err="1">
                <a:solidFill>
                  <a:schemeClr val="accent6"/>
                </a:solidFill>
              </a:rPr>
              <a:t>Phascolarctos</a:t>
            </a:r>
            <a:r>
              <a:rPr lang="en-AU" sz="2400" i="1" dirty="0">
                <a:solidFill>
                  <a:schemeClr val="accent6"/>
                </a:solidFill>
              </a:rPr>
              <a:t> </a:t>
            </a:r>
            <a:r>
              <a:rPr lang="en-AU" sz="2400" b="1" i="1" dirty="0" err="1">
                <a:solidFill>
                  <a:srgbClr val="FF1FD4"/>
                </a:solidFill>
              </a:rPr>
              <a:t>cinereus</a:t>
            </a:r>
            <a:endParaRPr lang="en-AU" sz="2400" b="1" i="1" dirty="0">
              <a:solidFill>
                <a:srgbClr val="FF1FD4"/>
              </a:solidFill>
            </a:endParaRPr>
          </a:p>
          <a:p>
            <a:endParaRPr lang="en-AU" sz="2400" dirty="0"/>
          </a:p>
          <a:p>
            <a:r>
              <a:rPr lang="en-AU" sz="2400" dirty="0"/>
              <a:t>Common name:</a:t>
            </a:r>
          </a:p>
          <a:p>
            <a:pPr algn="ctr"/>
            <a:r>
              <a:rPr lang="en-AU" sz="2400" b="1" dirty="0">
                <a:solidFill>
                  <a:srgbClr val="FF0000"/>
                </a:solidFill>
              </a:rPr>
              <a:t>Koala</a:t>
            </a:r>
            <a:r>
              <a:rPr lang="en-AU" sz="2400" dirty="0">
                <a:solidFill>
                  <a:srgbClr val="FF0000"/>
                </a:solidFill>
              </a:rPr>
              <a:t> </a:t>
            </a:r>
          </a:p>
          <a:p>
            <a:endParaRPr lang="en-AU" sz="2800" i="1" dirty="0"/>
          </a:p>
        </p:txBody>
      </p:sp>
      <p:pic>
        <p:nvPicPr>
          <p:cNvPr id="5" name="Picture 4"/>
          <p:cNvPicPr>
            <a:picLocks noChangeAspect="1"/>
          </p:cNvPicPr>
          <p:nvPr/>
        </p:nvPicPr>
        <p:blipFill>
          <a:blip r:embed="rId3"/>
          <a:stretch>
            <a:fillRect/>
          </a:stretch>
        </p:blipFill>
        <p:spPr>
          <a:xfrm>
            <a:off x="5629672" y="3062300"/>
            <a:ext cx="3474570" cy="3545241"/>
          </a:xfrm>
          <a:prstGeom prst="rect">
            <a:avLst/>
          </a:prstGeom>
        </p:spPr>
      </p:pic>
      <p:sp>
        <p:nvSpPr>
          <p:cNvPr id="6" name="TextBox 5">
            <a:extLst>
              <a:ext uri="{FF2B5EF4-FFF2-40B4-BE49-F238E27FC236}">
                <a16:creationId xmlns:a16="http://schemas.microsoft.com/office/drawing/2014/main" id="{24367AC2-1BC4-44C7-9B06-D3EF2A3D196B}"/>
              </a:ext>
            </a:extLst>
          </p:cNvPr>
          <p:cNvSpPr txBox="1"/>
          <p:nvPr/>
        </p:nvSpPr>
        <p:spPr>
          <a:xfrm>
            <a:off x="9560909" y="1318799"/>
            <a:ext cx="2623411" cy="523220"/>
          </a:xfrm>
          <a:prstGeom prst="rect">
            <a:avLst/>
          </a:prstGeom>
          <a:solidFill>
            <a:schemeClr val="bg1"/>
          </a:solidFill>
          <a:ln>
            <a:solidFill>
              <a:schemeClr val="accent2">
                <a:lumMod val="75000"/>
              </a:schemeClr>
            </a:solidFill>
          </a:ln>
        </p:spPr>
        <p:txBody>
          <a:bodyPr wrap="square" rtlCol="0" anchor="t" anchorCtr="0">
            <a:spAutoFit/>
          </a:bodyPr>
          <a:lstStyle/>
          <a:p>
            <a:pPr>
              <a:defRPr/>
            </a:pPr>
            <a:r>
              <a:rPr lang="en-AU" sz="1400" dirty="0">
                <a:latin typeface="Verdana" charset="0"/>
                <a:ea typeface="Verdana" charset="0"/>
                <a:cs typeface="Verdana" charset="0"/>
              </a:rPr>
              <a:t>How do scientists name organisms? </a:t>
            </a:r>
          </a:p>
        </p:txBody>
      </p:sp>
      <p:sp>
        <p:nvSpPr>
          <p:cNvPr id="7" name="TextBox 6">
            <a:extLst>
              <a:ext uri="{FF2B5EF4-FFF2-40B4-BE49-F238E27FC236}">
                <a16:creationId xmlns:a16="http://schemas.microsoft.com/office/drawing/2014/main" id="{921F2EB4-83B3-4C30-9E65-F6CF03B51434}"/>
              </a:ext>
            </a:extLst>
          </p:cNvPr>
          <p:cNvSpPr txBox="1"/>
          <p:nvPr/>
        </p:nvSpPr>
        <p:spPr>
          <a:xfrm>
            <a:off x="9560909" y="967478"/>
            <a:ext cx="2631091" cy="351321"/>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 1</a:t>
            </a:r>
            <a:endParaRPr lang="en-AU" sz="1400" dirty="0">
              <a:solidFill>
                <a:schemeClr val="bg1"/>
              </a:solidFill>
              <a:latin typeface="Verdana" panose="020B0604030504040204" pitchFamily="34" charset="0"/>
              <a:ea typeface="Verdana" panose="020B0604030504040204" pitchFamily="34" charset="0"/>
            </a:endParaRPr>
          </a:p>
        </p:txBody>
      </p:sp>
      <p:sp>
        <p:nvSpPr>
          <p:cNvPr id="8" name="TextBox 7">
            <a:extLst>
              <a:ext uri="{FF2B5EF4-FFF2-40B4-BE49-F238E27FC236}">
                <a16:creationId xmlns:a16="http://schemas.microsoft.com/office/drawing/2014/main" id="{65AD7D24-10B0-44F4-AAFE-083481FF8776}"/>
              </a:ext>
            </a:extLst>
          </p:cNvPr>
          <p:cNvSpPr txBox="1"/>
          <p:nvPr/>
        </p:nvSpPr>
        <p:spPr>
          <a:xfrm>
            <a:off x="9570244" y="5173553"/>
            <a:ext cx="2631091" cy="351321"/>
          </a:xfrm>
          <a:prstGeom prst="roundRect">
            <a:avLst/>
          </a:prstGeom>
          <a:solidFill>
            <a:srgbClr val="852F9B"/>
          </a:solidFill>
          <a:ln w="38100">
            <a:solidFill>
              <a:srgbClr val="852F9B"/>
            </a:solidFill>
            <a:round/>
          </a:ln>
        </p:spPr>
        <p:txBody>
          <a:bodyPr wrap="square" rtlCol="0">
            <a:spAutoFit/>
          </a:bodyPr>
          <a:lstStyle/>
          <a:p>
            <a:pPr algn="ctr"/>
            <a:r>
              <a:rPr lang="en-AU" sz="1400" dirty="0">
                <a:solidFill>
                  <a:schemeClr val="bg1"/>
                </a:solidFill>
                <a:latin typeface="Arial Rounded MT Bold" panose="020F0704030504030204" pitchFamily="34" charset="0"/>
              </a:rPr>
              <a:t>Vocabulary       </a:t>
            </a:r>
            <a:endParaRPr lang="en-AU" sz="1400" dirty="0">
              <a:solidFill>
                <a:schemeClr val="bg1"/>
              </a:solidFill>
              <a:latin typeface="Verdana" panose="020B0604030504040204" pitchFamily="34" charset="0"/>
              <a:ea typeface="Verdana" panose="020B0604030504040204" pitchFamily="34" charset="0"/>
              <a:cs typeface="Futura Medium" panose="020B0602020204020303" pitchFamily="34" charset="-79"/>
            </a:endParaRPr>
          </a:p>
        </p:txBody>
      </p:sp>
      <p:sp>
        <p:nvSpPr>
          <p:cNvPr id="9" name="TextBox 8">
            <a:extLst>
              <a:ext uri="{FF2B5EF4-FFF2-40B4-BE49-F238E27FC236}">
                <a16:creationId xmlns:a16="http://schemas.microsoft.com/office/drawing/2014/main" id="{24367AC2-1BC4-44C7-9B06-D3EF2A3D196B}"/>
              </a:ext>
            </a:extLst>
          </p:cNvPr>
          <p:cNvSpPr txBox="1"/>
          <p:nvPr/>
        </p:nvSpPr>
        <p:spPr>
          <a:xfrm>
            <a:off x="9560909" y="5514934"/>
            <a:ext cx="2623411" cy="738664"/>
          </a:xfrm>
          <a:prstGeom prst="rect">
            <a:avLst/>
          </a:prstGeom>
          <a:solidFill>
            <a:schemeClr val="bg1"/>
          </a:solidFill>
          <a:ln>
            <a:solidFill>
              <a:schemeClr val="accent2">
                <a:lumMod val="75000"/>
              </a:schemeClr>
            </a:solidFill>
          </a:ln>
        </p:spPr>
        <p:txBody>
          <a:bodyPr wrap="square" rtlCol="0" anchor="t" anchorCtr="0">
            <a:spAutoFit/>
          </a:bodyPr>
          <a:lstStyle/>
          <a:p>
            <a:pPr>
              <a:defRPr/>
            </a:pPr>
            <a:r>
              <a:rPr lang="en-AU" sz="1400" b="1" dirty="0">
                <a:latin typeface="Verdana" charset="0"/>
                <a:ea typeface="Verdana" charset="0"/>
                <a:cs typeface="Verdana" charset="0"/>
              </a:rPr>
              <a:t>Genus</a:t>
            </a:r>
            <a:r>
              <a:rPr lang="en-AU" sz="1400" dirty="0">
                <a:latin typeface="Verdana" charset="0"/>
                <a:ea typeface="Verdana" charset="0"/>
                <a:cs typeface="Verdana" charset="0"/>
              </a:rPr>
              <a:t> and </a:t>
            </a:r>
            <a:r>
              <a:rPr lang="en-AU" sz="1400" b="1" dirty="0">
                <a:latin typeface="Verdana" charset="0"/>
                <a:ea typeface="Verdana" charset="0"/>
                <a:cs typeface="Verdana" charset="0"/>
              </a:rPr>
              <a:t>specie</a:t>
            </a:r>
            <a:r>
              <a:rPr lang="en-AU" sz="1400" dirty="0">
                <a:latin typeface="Verdana" charset="0"/>
                <a:ea typeface="Verdana" charset="0"/>
                <a:cs typeface="Verdana" charset="0"/>
              </a:rPr>
              <a:t>s are names of categories in scientific naming.</a:t>
            </a:r>
            <a:endParaRPr lang="en-AU" sz="1400" b="1" dirty="0">
              <a:latin typeface="Verdana" charset="0"/>
              <a:ea typeface="Verdana" charset="0"/>
              <a:cs typeface="Verdana" charset="0"/>
            </a:endParaRPr>
          </a:p>
        </p:txBody>
      </p:sp>
      <p:sp>
        <p:nvSpPr>
          <p:cNvPr id="10" name="TextBox 9">
            <a:extLst>
              <a:ext uri="{FF2B5EF4-FFF2-40B4-BE49-F238E27FC236}">
                <a16:creationId xmlns:a16="http://schemas.microsoft.com/office/drawing/2014/main" id="{24367AC2-1BC4-44C7-9B06-D3EF2A3D196B}"/>
              </a:ext>
            </a:extLst>
          </p:cNvPr>
          <p:cNvSpPr txBox="1"/>
          <p:nvPr/>
        </p:nvSpPr>
        <p:spPr>
          <a:xfrm>
            <a:off x="9553229" y="2394250"/>
            <a:ext cx="2623411" cy="738664"/>
          </a:xfrm>
          <a:prstGeom prst="rect">
            <a:avLst/>
          </a:prstGeom>
          <a:solidFill>
            <a:schemeClr val="bg1"/>
          </a:solidFill>
          <a:ln>
            <a:solidFill>
              <a:schemeClr val="accent2">
                <a:lumMod val="75000"/>
              </a:schemeClr>
            </a:solidFill>
          </a:ln>
        </p:spPr>
        <p:txBody>
          <a:bodyPr wrap="square" rtlCol="0" anchor="t" anchorCtr="0">
            <a:spAutoFit/>
          </a:bodyPr>
          <a:lstStyle/>
          <a:p>
            <a:pPr>
              <a:defRPr/>
            </a:pPr>
            <a:r>
              <a:rPr lang="en-AU" sz="1400" dirty="0">
                <a:latin typeface="Verdana" charset="0"/>
                <a:ea typeface="Verdana" charset="0"/>
                <a:cs typeface="Verdana" charset="0"/>
              </a:rPr>
              <a:t>Why is the common name “koala” NOT an example of a scientific name?</a:t>
            </a:r>
          </a:p>
        </p:txBody>
      </p:sp>
      <p:sp>
        <p:nvSpPr>
          <p:cNvPr id="11" name="TextBox 10">
            <a:extLst>
              <a:ext uri="{FF2B5EF4-FFF2-40B4-BE49-F238E27FC236}">
                <a16:creationId xmlns:a16="http://schemas.microsoft.com/office/drawing/2014/main" id="{921F2EB4-83B3-4C30-9E65-F6CF03B51434}"/>
              </a:ext>
            </a:extLst>
          </p:cNvPr>
          <p:cNvSpPr txBox="1"/>
          <p:nvPr/>
        </p:nvSpPr>
        <p:spPr>
          <a:xfrm>
            <a:off x="9553229" y="2042929"/>
            <a:ext cx="2631091" cy="351321"/>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 2</a:t>
            </a:r>
            <a:endParaRPr lang="en-AU" sz="14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91868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D2BC2D-DCF3-4859-89E3-44B6F7D3B1D3}"/>
              </a:ext>
            </a:extLst>
          </p:cNvPr>
          <p:cNvSpPr>
            <a:spLocks noGrp="1"/>
          </p:cNvSpPr>
          <p:nvPr>
            <p:ph type="body" sz="quarter" idx="13"/>
          </p:nvPr>
        </p:nvSpPr>
        <p:spPr/>
        <p:txBody>
          <a:bodyPr/>
          <a:lstStyle/>
          <a:p>
            <a:r>
              <a:rPr lang="en-AU" dirty="0"/>
              <a:t>Scientific Naming</a:t>
            </a:r>
          </a:p>
        </p:txBody>
      </p:sp>
      <p:sp>
        <p:nvSpPr>
          <p:cNvPr id="3" name="Text Placeholder 2">
            <a:extLst>
              <a:ext uri="{FF2B5EF4-FFF2-40B4-BE49-F238E27FC236}">
                <a16:creationId xmlns:a16="http://schemas.microsoft.com/office/drawing/2014/main" id="{7550F64F-12CB-4F59-8C70-91F1C942126A}"/>
              </a:ext>
            </a:extLst>
          </p:cNvPr>
          <p:cNvSpPr>
            <a:spLocks noGrp="1"/>
          </p:cNvSpPr>
          <p:nvPr>
            <p:ph type="body" sz="quarter" idx="15"/>
          </p:nvPr>
        </p:nvSpPr>
        <p:spPr>
          <a:xfrm>
            <a:off x="300507" y="1558265"/>
            <a:ext cx="10572972" cy="2128605"/>
          </a:xfrm>
        </p:spPr>
        <p:txBody>
          <a:bodyPr/>
          <a:lstStyle/>
          <a:p>
            <a:r>
              <a:rPr lang="en-AU" sz="2200" dirty="0"/>
              <a:t>A scientific name also tells us the relationship between organisms</a:t>
            </a:r>
            <a:r>
              <a:rPr lang="en-AU" sz="2400" dirty="0"/>
              <a:t>.</a:t>
            </a:r>
            <a:endParaRPr lang="en-AU" sz="2200" dirty="0"/>
          </a:p>
          <a:p>
            <a:endParaRPr lang="en-AU" sz="2000" dirty="0"/>
          </a:p>
          <a:p>
            <a:endParaRPr lang="en-AU" sz="2000" dirty="0"/>
          </a:p>
        </p:txBody>
      </p:sp>
      <p:sp>
        <p:nvSpPr>
          <p:cNvPr id="12" name="Title 1"/>
          <p:cNvSpPr txBox="1">
            <a:spLocks/>
          </p:cNvSpPr>
          <p:nvPr/>
        </p:nvSpPr>
        <p:spPr>
          <a:xfrm>
            <a:off x="135768" y="2394250"/>
            <a:ext cx="1255782" cy="45101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a:solidFill>
                  <a:schemeClr val="accent6">
                    <a:lumMod val="75000"/>
                  </a:schemeClr>
                </a:solidFill>
              </a:rPr>
              <a:t>Genus</a:t>
            </a:r>
            <a:r>
              <a:rPr lang="en-AU" sz="2800" dirty="0">
                <a:solidFill>
                  <a:schemeClr val="accent6">
                    <a:lumMod val="75000"/>
                  </a:schemeClr>
                </a:solidFill>
              </a:rPr>
              <a:t> </a:t>
            </a:r>
          </a:p>
          <a:p>
            <a:endParaRPr lang="en-AU" sz="2800" dirty="0">
              <a:solidFill>
                <a:schemeClr val="accent6">
                  <a:lumMod val="75000"/>
                </a:schemeClr>
              </a:solidFill>
            </a:endParaRPr>
          </a:p>
          <a:p>
            <a:endParaRPr lang="en-AU" sz="2800" dirty="0"/>
          </a:p>
          <a:p>
            <a:endParaRPr lang="en-AU" sz="2800" dirty="0"/>
          </a:p>
          <a:p>
            <a:endParaRPr lang="en-AU" sz="2800" dirty="0"/>
          </a:p>
          <a:p>
            <a:endParaRPr lang="en-AU" sz="2800" b="1" dirty="0">
              <a:solidFill>
                <a:srgbClr val="FF1FD4"/>
              </a:solidFill>
            </a:endParaRPr>
          </a:p>
          <a:p>
            <a:r>
              <a:rPr lang="en-AU" sz="2800" b="1" dirty="0">
                <a:solidFill>
                  <a:srgbClr val="FF1FD4"/>
                </a:solidFill>
              </a:rPr>
              <a:t>Species</a:t>
            </a:r>
            <a:endParaRPr lang="en-AU" sz="2800" dirty="0"/>
          </a:p>
        </p:txBody>
      </p:sp>
      <p:grpSp>
        <p:nvGrpSpPr>
          <p:cNvPr id="13" name="Group 12"/>
          <p:cNvGrpSpPr/>
          <p:nvPr/>
        </p:nvGrpSpPr>
        <p:grpSpPr>
          <a:xfrm>
            <a:off x="1391550" y="2246243"/>
            <a:ext cx="2907673" cy="4007355"/>
            <a:chOff x="1828010" y="1929701"/>
            <a:chExt cx="3532599" cy="3493269"/>
          </a:xfrm>
        </p:grpSpPr>
        <p:sp>
          <p:nvSpPr>
            <p:cNvPr id="14" name="Rectangle 13"/>
            <p:cNvSpPr/>
            <p:nvPr/>
          </p:nvSpPr>
          <p:spPr>
            <a:xfrm>
              <a:off x="1833331" y="1929701"/>
              <a:ext cx="3527278" cy="957750"/>
            </a:xfrm>
            <a:prstGeom prst="rect">
              <a:avLst/>
            </a:prstGeom>
            <a:solidFill>
              <a:schemeClr val="bg1"/>
            </a:solidFill>
            <a:ln w="38100">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AU" sz="2000" dirty="0">
                  <a:solidFill>
                    <a:schemeClr val="accent6">
                      <a:lumMod val="75000"/>
                    </a:schemeClr>
                  </a:solidFill>
                </a:rPr>
                <a:t>is the category that groups organisms with common features.</a:t>
              </a:r>
            </a:p>
          </p:txBody>
        </p:sp>
        <p:sp>
          <p:nvSpPr>
            <p:cNvPr id="15" name="Rectangle 14"/>
            <p:cNvSpPr/>
            <p:nvPr/>
          </p:nvSpPr>
          <p:spPr>
            <a:xfrm>
              <a:off x="1828010" y="3193103"/>
              <a:ext cx="3525890" cy="2229867"/>
            </a:xfrm>
            <a:prstGeom prst="rect">
              <a:avLst/>
            </a:prstGeom>
            <a:solidFill>
              <a:schemeClr val="bg1"/>
            </a:solidFill>
            <a:ln w="38100">
              <a:solidFill>
                <a:srgbClr val="FF1FD4"/>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AU" sz="2000" dirty="0">
                  <a:solidFill>
                    <a:srgbClr val="FF1FD4"/>
                  </a:solidFill>
                </a:rPr>
                <a:t>is </a:t>
              </a:r>
              <a:r>
                <a:rPr lang="en-AU" sz="2000" b="1" u="sng" dirty="0">
                  <a:solidFill>
                    <a:srgbClr val="FF1FD4"/>
                  </a:solidFill>
                </a:rPr>
                <a:t>the most</a:t>
              </a:r>
              <a:r>
                <a:rPr lang="en-AU" sz="2000" b="1" dirty="0">
                  <a:solidFill>
                    <a:srgbClr val="FF1FD4"/>
                  </a:solidFill>
                </a:rPr>
                <a:t> </a:t>
              </a:r>
              <a:r>
                <a:rPr lang="en-AU" sz="2000" dirty="0">
                  <a:solidFill>
                    <a:srgbClr val="FF1FD4"/>
                  </a:solidFill>
                </a:rPr>
                <a:t>specific category and distinguishes the organism from others that are part of the same genus.</a:t>
              </a:r>
            </a:p>
            <a:p>
              <a:pPr algn="ctr"/>
              <a:r>
                <a:rPr lang="en-AU" sz="2000" dirty="0">
                  <a:solidFill>
                    <a:srgbClr val="FF1FD4"/>
                  </a:solidFill>
                </a:rPr>
                <a:t>Species names are unique.</a:t>
              </a:r>
            </a:p>
          </p:txBody>
        </p:sp>
      </p:grpSp>
      <p:sp>
        <p:nvSpPr>
          <p:cNvPr id="16" name="Rectangle 15"/>
          <p:cNvSpPr/>
          <p:nvPr/>
        </p:nvSpPr>
        <p:spPr>
          <a:xfrm>
            <a:off x="4693486" y="2241744"/>
            <a:ext cx="7069023" cy="1043677"/>
          </a:xfrm>
          <a:prstGeom prst="rect">
            <a:avLst/>
          </a:prstGeom>
          <a:solidFill>
            <a:schemeClr val="bg1"/>
          </a:solidFill>
          <a:ln w="38100">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AU" sz="2500" b="1" dirty="0" err="1">
                <a:solidFill>
                  <a:schemeClr val="accent6">
                    <a:lumMod val="75000"/>
                  </a:schemeClr>
                </a:solidFill>
              </a:rPr>
              <a:t>Macropus</a:t>
            </a:r>
            <a:r>
              <a:rPr lang="en-AU" sz="2500" b="1" dirty="0">
                <a:solidFill>
                  <a:schemeClr val="accent6">
                    <a:lumMod val="75000"/>
                  </a:schemeClr>
                </a:solidFill>
              </a:rPr>
              <a:t>:</a:t>
            </a:r>
            <a:r>
              <a:rPr lang="en-AU" sz="2500" dirty="0">
                <a:solidFill>
                  <a:schemeClr val="accent6">
                    <a:lumMod val="75000"/>
                  </a:schemeClr>
                </a:solidFill>
              </a:rPr>
              <a:t>	Kangaroos 		Wallabies</a:t>
            </a:r>
          </a:p>
          <a:p>
            <a:r>
              <a:rPr lang="en-AU" sz="2500" dirty="0">
                <a:solidFill>
                  <a:schemeClr val="accent6">
                    <a:lumMod val="75000"/>
                  </a:schemeClr>
                </a:solidFill>
              </a:rPr>
              <a:t>		Wallaroos 		Tree-kangaroos</a:t>
            </a:r>
          </a:p>
        </p:txBody>
      </p:sp>
      <p:grpSp>
        <p:nvGrpSpPr>
          <p:cNvPr id="17" name="Group 16"/>
          <p:cNvGrpSpPr/>
          <p:nvPr/>
        </p:nvGrpSpPr>
        <p:grpSpPr>
          <a:xfrm>
            <a:off x="4522897" y="3563697"/>
            <a:ext cx="7292588" cy="2817455"/>
            <a:chOff x="4873619" y="2937614"/>
            <a:chExt cx="7371934" cy="2788332"/>
          </a:xfrm>
        </p:grpSpPr>
        <p:grpSp>
          <p:nvGrpSpPr>
            <p:cNvPr id="18" name="Group 17"/>
            <p:cNvGrpSpPr/>
            <p:nvPr/>
          </p:nvGrpSpPr>
          <p:grpSpPr>
            <a:xfrm>
              <a:off x="7173688" y="2937614"/>
              <a:ext cx="2398189" cy="2741695"/>
              <a:chOff x="6901746" y="2749480"/>
              <a:chExt cx="2398189" cy="2741695"/>
            </a:xfrm>
          </p:grpSpPr>
          <p:sp>
            <p:nvSpPr>
              <p:cNvPr id="24" name="Rectangle 23"/>
              <p:cNvSpPr/>
              <p:nvPr/>
            </p:nvSpPr>
            <p:spPr>
              <a:xfrm>
                <a:off x="7333710" y="5036134"/>
                <a:ext cx="1841516" cy="455041"/>
              </a:xfrm>
              <a:prstGeom prst="rect">
                <a:avLst/>
              </a:prstGeom>
              <a:solidFill>
                <a:schemeClr val="bg1"/>
              </a:solidFill>
              <a:ln w="38100">
                <a:solidFill>
                  <a:srgbClr val="FF1FD4"/>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AU" sz="2000" i="1" dirty="0" err="1">
                    <a:solidFill>
                      <a:srgbClr val="FF1FD4"/>
                    </a:solidFill>
                    <a:latin typeface="+mj-lt"/>
                  </a:rPr>
                  <a:t>Macropus</a:t>
                </a:r>
                <a:r>
                  <a:rPr lang="en-AU" sz="2000" i="1" dirty="0">
                    <a:solidFill>
                      <a:srgbClr val="FF1FD4"/>
                    </a:solidFill>
                    <a:latin typeface="+mj-lt"/>
                  </a:rPr>
                  <a:t> </a:t>
                </a:r>
                <a:r>
                  <a:rPr lang="en-AU" sz="2000" i="1" dirty="0" err="1">
                    <a:solidFill>
                      <a:srgbClr val="FF1FD4"/>
                    </a:solidFill>
                    <a:latin typeface="+mj-lt"/>
                  </a:rPr>
                  <a:t>rufus</a:t>
                </a:r>
                <a:endParaRPr lang="en-AU" sz="2000" i="1" dirty="0">
                  <a:solidFill>
                    <a:srgbClr val="FF1FD4"/>
                  </a:solidFill>
                  <a:latin typeface="+mj-lt"/>
                </a:endParaRPr>
              </a:p>
              <a:p>
                <a:pPr algn="ctr"/>
                <a:endParaRPr lang="en-AU" sz="2000" dirty="0">
                  <a:solidFill>
                    <a:srgbClr val="FF1FD4"/>
                  </a:solidFill>
                  <a:latin typeface="+mj-lt"/>
                </a:endParaRPr>
              </a:p>
            </p:txBody>
          </p:sp>
          <p:pic>
            <p:nvPicPr>
              <p:cNvPr id="25" name="Picture 24"/>
              <p:cNvPicPr>
                <a:picLocks noChangeAspect="1"/>
              </p:cNvPicPr>
              <p:nvPr/>
            </p:nvPicPr>
            <p:blipFill>
              <a:blip r:embed="rId3"/>
              <a:stretch>
                <a:fillRect/>
              </a:stretch>
            </p:blipFill>
            <p:spPr>
              <a:xfrm>
                <a:off x="6901746" y="2749480"/>
                <a:ext cx="2398189" cy="2008084"/>
              </a:xfrm>
              <a:prstGeom prst="rect">
                <a:avLst/>
              </a:prstGeom>
            </p:spPr>
          </p:pic>
        </p:grpSp>
        <p:grpSp>
          <p:nvGrpSpPr>
            <p:cNvPr id="19" name="Group 18"/>
            <p:cNvGrpSpPr/>
            <p:nvPr/>
          </p:nvGrpSpPr>
          <p:grpSpPr>
            <a:xfrm>
              <a:off x="4873619" y="2937614"/>
              <a:ext cx="2381120" cy="2788332"/>
              <a:chOff x="4860930" y="2937614"/>
              <a:chExt cx="2381120" cy="2788332"/>
            </a:xfrm>
          </p:grpSpPr>
          <p:sp>
            <p:nvSpPr>
              <p:cNvPr id="22" name="Rectangle 21"/>
              <p:cNvSpPr/>
              <p:nvPr/>
            </p:nvSpPr>
            <p:spPr>
              <a:xfrm>
                <a:off x="4860930" y="5225891"/>
                <a:ext cx="2381120" cy="500055"/>
              </a:xfrm>
              <a:prstGeom prst="rect">
                <a:avLst/>
              </a:prstGeom>
              <a:solidFill>
                <a:schemeClr val="bg1"/>
              </a:solidFill>
              <a:ln w="38100">
                <a:solidFill>
                  <a:srgbClr val="FF1FD4"/>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AU" sz="2000" i="1" dirty="0" err="1">
                    <a:solidFill>
                      <a:srgbClr val="FF1FD4"/>
                    </a:solidFill>
                    <a:latin typeface="+mj-lt"/>
                  </a:rPr>
                  <a:t>Macropus</a:t>
                </a:r>
                <a:r>
                  <a:rPr lang="en-AU" sz="2000" i="1" dirty="0">
                    <a:solidFill>
                      <a:srgbClr val="FF1FD4"/>
                    </a:solidFill>
                    <a:latin typeface="+mj-lt"/>
                  </a:rPr>
                  <a:t> </a:t>
                </a:r>
                <a:r>
                  <a:rPr lang="en-AU" sz="2000" i="1" dirty="0" err="1">
                    <a:solidFill>
                      <a:srgbClr val="FF1FD4"/>
                    </a:solidFill>
                    <a:latin typeface="+mj-lt"/>
                  </a:rPr>
                  <a:t>giganteus</a:t>
                </a:r>
                <a:endParaRPr lang="en-AU" sz="2000" i="1" dirty="0">
                  <a:solidFill>
                    <a:srgbClr val="FF1FD4"/>
                  </a:solidFill>
                  <a:latin typeface="+mj-lt"/>
                </a:endParaRPr>
              </a:p>
              <a:p>
                <a:pPr algn="ctr"/>
                <a:endParaRPr lang="en-AU" sz="2000" dirty="0">
                  <a:solidFill>
                    <a:srgbClr val="FF1FD4"/>
                  </a:solidFill>
                  <a:latin typeface="+mj-lt"/>
                </a:endParaRPr>
              </a:p>
            </p:txBody>
          </p:sp>
          <p:pic>
            <p:nvPicPr>
              <p:cNvPr id="23" name="Picture 22"/>
              <p:cNvPicPr>
                <a:picLocks noChangeAspect="1"/>
              </p:cNvPicPr>
              <p:nvPr/>
            </p:nvPicPr>
            <p:blipFill>
              <a:blip r:embed="rId4"/>
              <a:stretch>
                <a:fillRect/>
              </a:stretch>
            </p:blipFill>
            <p:spPr>
              <a:xfrm>
                <a:off x="5092356" y="2937614"/>
                <a:ext cx="1605526" cy="2162356"/>
              </a:xfrm>
              <a:prstGeom prst="rect">
                <a:avLst/>
              </a:prstGeom>
            </p:spPr>
          </p:pic>
        </p:grpSp>
        <p:sp>
          <p:nvSpPr>
            <p:cNvPr id="20" name="Rectangle 19"/>
            <p:cNvSpPr/>
            <p:nvPr/>
          </p:nvSpPr>
          <p:spPr>
            <a:xfrm>
              <a:off x="9798083" y="5193618"/>
              <a:ext cx="2447470" cy="485691"/>
            </a:xfrm>
            <a:prstGeom prst="rect">
              <a:avLst/>
            </a:prstGeom>
            <a:solidFill>
              <a:schemeClr val="bg1"/>
            </a:solidFill>
            <a:ln w="38100">
              <a:solidFill>
                <a:srgbClr val="FF1FD4"/>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AU" sz="2000" i="1" dirty="0" err="1">
                  <a:solidFill>
                    <a:srgbClr val="FF1FD4"/>
                  </a:solidFill>
                  <a:latin typeface="+mj-lt"/>
                </a:rPr>
                <a:t>Macropus</a:t>
              </a:r>
              <a:r>
                <a:rPr lang="en-AU" sz="2000" i="1" dirty="0">
                  <a:solidFill>
                    <a:srgbClr val="FF1FD4"/>
                  </a:solidFill>
                  <a:latin typeface="+mj-lt"/>
                </a:rPr>
                <a:t> </a:t>
              </a:r>
              <a:r>
                <a:rPr lang="en-AU" sz="2000" i="1" dirty="0" err="1">
                  <a:solidFill>
                    <a:srgbClr val="FF1FD4"/>
                  </a:solidFill>
                  <a:latin typeface="+mj-lt"/>
                </a:rPr>
                <a:t>fuliginosus</a:t>
              </a:r>
              <a:endParaRPr lang="en-AU" sz="2000" i="1" dirty="0">
                <a:solidFill>
                  <a:srgbClr val="FF1FD4"/>
                </a:solidFill>
                <a:latin typeface="+mj-lt"/>
              </a:endParaRPr>
            </a:p>
          </p:txBody>
        </p:sp>
        <p:pic>
          <p:nvPicPr>
            <p:cNvPr id="21" name="Picture 20"/>
            <p:cNvPicPr>
              <a:picLocks noChangeAspect="1"/>
            </p:cNvPicPr>
            <p:nvPr/>
          </p:nvPicPr>
          <p:blipFill>
            <a:blip r:embed="rId5"/>
            <a:stretch>
              <a:fillRect/>
            </a:stretch>
          </p:blipFill>
          <p:spPr>
            <a:xfrm>
              <a:off x="9999648" y="2979999"/>
              <a:ext cx="2044340" cy="1987749"/>
            </a:xfrm>
            <a:prstGeom prst="rect">
              <a:avLst/>
            </a:prstGeom>
          </p:spPr>
        </p:pic>
      </p:grpSp>
    </p:spTree>
    <p:extLst>
      <p:ext uri="{BB962C8B-B14F-4D97-AF65-F5344CB8AC3E}">
        <p14:creationId xmlns:p14="http://schemas.microsoft.com/office/powerpoint/2010/main" val="39123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theme/theme1.xml><?xml version="1.0" encoding="utf-8"?>
<a:theme xmlns:a="http://schemas.openxmlformats.org/drawingml/2006/main" name="Teach Well - Presentation (EDI whee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5287</TotalTime>
  <Words>3272</Words>
  <Application>Microsoft Office PowerPoint</Application>
  <PresentationFormat>Widescreen</PresentationFormat>
  <Paragraphs>356</Paragraphs>
  <Slides>28</Slides>
  <Notes>23</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Aharoni</vt:lpstr>
      <vt:lpstr>Arial</vt:lpstr>
      <vt:lpstr>Arial Rounded MT Bold</vt:lpstr>
      <vt:lpstr>Calibri</vt:lpstr>
      <vt:lpstr>Calibri Light</vt:lpstr>
      <vt:lpstr>Century Gothic</vt:lpstr>
      <vt:lpstr>Futura Medium</vt:lpstr>
      <vt:lpstr>Verdana</vt:lpstr>
      <vt:lpstr>Teach Well - Presentation (EDI wheel)</vt:lpstr>
      <vt:lpstr>Classifying Organisms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Christine Clementz</dc:creator>
  <cp:lastModifiedBy>WHITE Elaine [Safety Bay Senior High School]</cp:lastModifiedBy>
  <cp:revision>184</cp:revision>
  <dcterms:created xsi:type="dcterms:W3CDTF">2019-01-30T08:38:44Z</dcterms:created>
  <dcterms:modified xsi:type="dcterms:W3CDTF">2020-05-01T00:08:19Z</dcterms:modified>
</cp:coreProperties>
</file>